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427" r:id="rId3"/>
    <p:sldId id="450" r:id="rId4"/>
    <p:sldId id="428" r:id="rId5"/>
    <p:sldId id="429" r:id="rId6"/>
    <p:sldId id="432" r:id="rId7"/>
    <p:sldId id="430" r:id="rId8"/>
    <p:sldId id="433" r:id="rId9"/>
    <p:sldId id="431" r:id="rId10"/>
    <p:sldId id="434" r:id="rId11"/>
    <p:sldId id="440" r:id="rId12"/>
    <p:sldId id="439" r:id="rId13"/>
    <p:sldId id="441" r:id="rId14"/>
    <p:sldId id="438" r:id="rId15"/>
    <p:sldId id="437" r:id="rId16"/>
    <p:sldId id="456" r:id="rId17"/>
    <p:sldId id="451" r:id="rId18"/>
    <p:sldId id="443" r:id="rId19"/>
    <p:sldId id="444" r:id="rId20"/>
    <p:sldId id="452" r:id="rId21"/>
    <p:sldId id="455" r:id="rId22"/>
    <p:sldId id="453" r:id="rId23"/>
    <p:sldId id="454" r:id="rId24"/>
    <p:sldId id="448" r:id="rId25"/>
    <p:sldId id="446" r:id="rId26"/>
    <p:sldId id="447"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02" autoAdjust="0"/>
    <p:restoredTop sz="50000" autoAdjust="0"/>
  </p:normalViewPr>
  <p:slideViewPr>
    <p:cSldViewPr snapToGrid="0" snapToObjects="1">
      <p:cViewPr>
        <p:scale>
          <a:sx n="75" d="100"/>
          <a:sy n="75" d="100"/>
        </p:scale>
        <p:origin x="1608" y="5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0" d="100"/>
          <a:sy n="110" d="100"/>
        </p:scale>
        <p:origin x="-6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EFA0F45F-6A88-E049-AC8A-596E2C4D0CBB}" type="datetimeFigureOut">
              <a:rPr lang="en-US" smtClean="0"/>
              <a:t>10/27/17</a:t>
            </a:fld>
            <a:endParaRPr lang="en-US"/>
          </a:p>
        </p:txBody>
      </p:sp>
      <p:sp>
        <p:nvSpPr>
          <p:cNvPr id="4" name="Footer Placeholder 3"/>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AE8A02C2-85D3-9F48-BEA4-49A4176284DE}" type="slidenum">
              <a:rPr lang="en-US" smtClean="0"/>
              <a:t>‹#›</a:t>
            </a:fld>
            <a:endParaRPr lang="en-US"/>
          </a:p>
        </p:txBody>
      </p:sp>
    </p:spTree>
    <p:extLst>
      <p:ext uri="{BB962C8B-B14F-4D97-AF65-F5344CB8AC3E}">
        <p14:creationId xmlns:p14="http://schemas.microsoft.com/office/powerpoint/2010/main" val="19394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BD9F48-70DE-4EAF-B43E-80A3E22B509D}" type="datetimeFigureOut">
              <a:rPr lang="en-GB" smtClean="0"/>
              <a:t>27/10/2017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F1F404-881F-4CE0-84C7-35372C0655B7}" type="slidenum">
              <a:rPr lang="en-GB" smtClean="0"/>
              <a:t>‹#›</a:t>
            </a:fld>
            <a:endParaRPr lang="en-GB"/>
          </a:p>
        </p:txBody>
      </p:sp>
    </p:spTree>
    <p:extLst>
      <p:ext uri="{BB962C8B-B14F-4D97-AF65-F5344CB8AC3E}">
        <p14:creationId xmlns:p14="http://schemas.microsoft.com/office/powerpoint/2010/main" val="295087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6D84203-C989-4786-8266-B1E9C764F1F8}" type="datetimeFigureOut">
              <a:rPr lang="en-US"/>
              <a:pPr>
                <a:defRPr/>
              </a:pPr>
              <a:t>10/27/17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9DE4DE-7F59-4776-AF13-F737AE0927A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0F188D-15E9-48A7-AECC-855F9FEF8A55}" type="datetimeFigureOut">
              <a:rPr lang="en-US"/>
              <a:pPr>
                <a:defRPr/>
              </a:pPr>
              <a:t>10/27/17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0BE8A0-898F-4746-90C5-72466B9B1EF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75BC2C-0E7E-4E2D-A8F9-CB5216172832}" type="datetimeFigureOut">
              <a:rPr lang="en-US"/>
              <a:pPr>
                <a:defRPr/>
              </a:pPr>
              <a:t>10/27/17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8D73BF-5BBA-4520-B45A-83C077509AF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B34B94-CA0F-4803-9D28-43FACA73A152}" type="datetimeFigureOut">
              <a:rPr lang="en-US"/>
              <a:pPr>
                <a:defRPr/>
              </a:pPr>
              <a:t>10/27/17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BE2703-8EB9-4A0A-AD0C-0B7F8C7152B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CC26C37-239D-49B5-BFA6-36ACF7B0AB8E}" type="datetimeFigureOut">
              <a:rPr lang="en-US"/>
              <a:pPr>
                <a:defRPr/>
              </a:pPr>
              <a:t>10/27/17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CA2CE9-28B9-471D-A20D-12FDE634E5C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21F60F3-9C45-4D2C-81DB-F68DB6A88413}" type="datetimeFigureOut">
              <a:rPr lang="en-US"/>
              <a:pPr>
                <a:defRPr/>
              </a:pPr>
              <a:t>10/27/17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1A8EDD-D5AE-4A9F-87A6-320EDC8E773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9627643-DCAA-4A72-BBED-3FC417FDEF47}" type="datetimeFigureOut">
              <a:rPr lang="en-US"/>
              <a:pPr>
                <a:defRPr/>
              </a:pPr>
              <a:t>10/27/17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D1ACAE-2D1A-4117-9B57-DDED1B291B6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5CD5B0E-3A94-493F-AF8E-DE4AFC3CABD4}" type="datetimeFigureOut">
              <a:rPr lang="en-US"/>
              <a:pPr>
                <a:defRPr/>
              </a:pPr>
              <a:t>10/27/17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483520-F6F4-4280-988A-E15B3A50A60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78EADF-DC17-4801-84D4-73AE55E21A1D}" type="datetimeFigureOut">
              <a:rPr lang="en-US"/>
              <a:pPr>
                <a:defRPr/>
              </a:pPr>
              <a:t>10/27/17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F27BF0-AD91-4070-93F3-4F59EF3DA9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149B33-1835-4061-82C1-6608C2419CFC}" type="datetimeFigureOut">
              <a:rPr lang="en-US"/>
              <a:pPr>
                <a:defRPr/>
              </a:pPr>
              <a:t>10/27/17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07E60E-728F-41D1-A5C7-81082D3CC87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2E16EE-D590-445D-A223-F8F6FC93118D}" type="datetimeFigureOut">
              <a:rPr lang="en-US"/>
              <a:pPr>
                <a:defRPr/>
              </a:pPr>
              <a:t>10/27/17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2A57B3-FFAD-4CA3-B5E6-352B69BA61E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0E6AE7B-CF1C-4E82-902D-AFBC4D84BCE2}" type="datetimeFigureOut">
              <a:rPr lang="en-US"/>
              <a:pPr>
                <a:defRPr/>
              </a:pPr>
              <a:t>10/27/17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BB877F9-6F8E-4A5B-A40D-7DFEC8A963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microsoft.com/office/2007/relationships/hdphoto" Target="../media/hdphoto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microsoft.com/office/2007/relationships/hdphoto" Target="../media/hdphoto5.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microsoft.com/office/2007/relationships/hdphoto" Target="../media/hdphoto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5" Type="http://schemas.openxmlformats.org/officeDocument/2006/relationships/image" Target="../media/image34.tiff"/><Relationship Id="rId6" Type="http://schemas.openxmlformats.org/officeDocument/2006/relationships/image" Target="../media/image35.tiff"/><Relationship Id="rId1" Type="http://schemas.openxmlformats.org/officeDocument/2006/relationships/slideLayout" Target="../slideLayouts/slideLayout7.xml"/><Relationship Id="rId2" Type="http://schemas.openxmlformats.org/officeDocument/2006/relationships/image" Target="../media/image3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microsoft.com/office/2007/relationships/hdphoto" Target="../media/hdphoto7.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1943" y="3190577"/>
            <a:ext cx="4362724" cy="620713"/>
          </a:xfrm>
        </p:spPr>
        <p:txBody>
          <a:bodyPr rtlCol="0">
            <a:normAutofit fontScale="90000"/>
          </a:bodyPr>
          <a:lstStyle/>
          <a:p>
            <a:pPr algn="l"/>
            <a:r>
              <a:rPr lang="en-GB" sz="4000" b="1" dirty="0"/>
              <a:t>In the footsteps of Murchison: British geologists in the </a:t>
            </a:r>
            <a:r>
              <a:rPr lang="en-GB" sz="4000" b="1" dirty="0" smtClean="0"/>
              <a:t>Urals</a:t>
            </a:r>
            <a:r>
              <a:rPr lang="en-GB" sz="3200" b="1" dirty="0" smtClean="0"/>
              <a:t/>
            </a:r>
            <a:br>
              <a:rPr lang="en-GB" sz="3200" b="1" dirty="0" smtClean="0"/>
            </a:br>
            <a:r>
              <a:rPr lang="en-GB" sz="3200" b="1" dirty="0"/>
              <a:t/>
            </a:r>
            <a:br>
              <a:rPr lang="en-GB" sz="3200" b="1" dirty="0"/>
            </a:br>
            <a:r>
              <a:rPr lang="en-GB" sz="2700" b="1" dirty="0" smtClean="0"/>
              <a:t>Professor Richard Herrington</a:t>
            </a:r>
            <a:br>
              <a:rPr lang="en-GB" sz="2700" b="1" dirty="0" smtClean="0"/>
            </a:br>
            <a:r>
              <a:rPr lang="en-GB" sz="2700" b="1" dirty="0" smtClean="0"/>
              <a:t>Head of Earth Sciences, NHM London</a:t>
            </a:r>
            <a:endParaRPr lang="en-GB" sz="2700" b="1" dirty="0"/>
          </a:p>
        </p:txBody>
      </p:sp>
      <p:sp>
        <p:nvSpPr>
          <p:cNvPr id="3" name="Subtitle 2"/>
          <p:cNvSpPr>
            <a:spLocks noGrp="1"/>
          </p:cNvSpPr>
          <p:nvPr>
            <p:ph type="subTitle" idx="1"/>
          </p:nvPr>
        </p:nvSpPr>
        <p:spPr>
          <a:xfrm>
            <a:off x="4591668" y="5489251"/>
            <a:ext cx="4002088" cy="738187"/>
          </a:xfrm>
        </p:spPr>
        <p:txBody>
          <a:bodyPr rtlCol="0">
            <a:normAutofit/>
          </a:bodyPr>
          <a:lstStyle/>
          <a:p>
            <a:pPr algn="l" fontAlgn="auto">
              <a:spcAft>
                <a:spcPts val="0"/>
              </a:spcAft>
              <a:buFont typeface="Arial"/>
              <a:buNone/>
              <a:defRPr/>
            </a:pPr>
            <a:r>
              <a:rPr lang="en-US" sz="2400" dirty="0" smtClean="0"/>
              <a:t>October 27</a:t>
            </a:r>
            <a:r>
              <a:rPr lang="en-US" sz="2400" baseline="30000" dirty="0" smtClean="0"/>
              <a:t>th</a:t>
            </a:r>
            <a:r>
              <a:rPr lang="en-US" sz="2400" dirty="0" smtClean="0"/>
              <a:t> 2017</a:t>
            </a:r>
            <a:endParaRPr lang="en-US" sz="2400" dirty="0"/>
          </a:p>
        </p:txBody>
      </p:sp>
      <p:grpSp>
        <p:nvGrpSpPr>
          <p:cNvPr id="5" name="Group 4"/>
          <p:cNvGrpSpPr/>
          <p:nvPr/>
        </p:nvGrpSpPr>
        <p:grpSpPr>
          <a:xfrm>
            <a:off x="2743197" y="6265330"/>
            <a:ext cx="3996264" cy="443022"/>
            <a:chOff x="1926555" y="3310390"/>
            <a:chExt cx="6108174" cy="679435"/>
          </a:xfrm>
        </p:grpSpPr>
        <p:pic>
          <p:nvPicPr>
            <p:cNvPr id="6" name="Picture 5" descr="new-nhm-logo.gif"/>
            <p:cNvPicPr>
              <a:picLocks noChangeAspect="1"/>
            </p:cNvPicPr>
            <p:nvPr/>
          </p:nvPicPr>
          <p:blipFill rotWithShape="1">
            <a:blip r:embed="rId2" cstate="screen">
              <a:extLst>
                <a:ext uri="{28A0092B-C50C-407E-A947-70E740481C1C}">
                  <a14:useLocalDpi xmlns:a14="http://schemas.microsoft.com/office/drawing/2010/main"/>
                </a:ext>
              </a:extLst>
            </a:blip>
            <a:srcRect r="56406"/>
            <a:stretch/>
          </p:blipFill>
          <p:spPr>
            <a:xfrm>
              <a:off x="1926555" y="3310390"/>
              <a:ext cx="548912" cy="679435"/>
            </a:xfrm>
            <a:prstGeom prst="rect">
              <a:avLst/>
            </a:prstGeom>
          </p:spPr>
        </p:pic>
        <p:pic>
          <p:nvPicPr>
            <p:cNvPr id="7" name="Picture 6" descr="new-nhm-logo.gif"/>
            <p:cNvPicPr>
              <a:picLocks noChangeAspect="1"/>
            </p:cNvPicPr>
            <p:nvPr/>
          </p:nvPicPr>
          <p:blipFill rotWithShape="1">
            <a:blip r:embed="rId2" cstate="screen">
              <a:extLst>
                <a:ext uri="{28A0092B-C50C-407E-A947-70E740481C1C}">
                  <a14:useLocalDpi xmlns:a14="http://schemas.microsoft.com/office/drawing/2010/main"/>
                </a:ext>
              </a:extLst>
            </a:blip>
            <a:srcRect l="44850" t="27190" b="48397"/>
            <a:stretch/>
          </p:blipFill>
          <p:spPr>
            <a:xfrm>
              <a:off x="2576792" y="3438810"/>
              <a:ext cx="1792094" cy="428068"/>
            </a:xfrm>
            <a:prstGeom prst="rect">
              <a:avLst/>
            </a:prstGeom>
          </p:spPr>
        </p:pic>
        <p:pic>
          <p:nvPicPr>
            <p:cNvPr id="8" name="Picture 7" descr="new-nhm-logo.gif"/>
            <p:cNvPicPr>
              <a:picLocks noChangeAspect="1"/>
            </p:cNvPicPr>
            <p:nvPr/>
          </p:nvPicPr>
          <p:blipFill rotWithShape="1">
            <a:blip r:embed="rId2" cstate="screen">
              <a:extLst>
                <a:ext uri="{28A0092B-C50C-407E-A947-70E740481C1C}">
                  <a14:useLocalDpi xmlns:a14="http://schemas.microsoft.com/office/drawing/2010/main"/>
                </a:ext>
              </a:extLst>
            </a:blip>
            <a:srcRect l="43155" t="71216" b="6532"/>
            <a:stretch/>
          </p:blipFill>
          <p:spPr>
            <a:xfrm>
              <a:off x="6187537" y="3467347"/>
              <a:ext cx="1847192" cy="390167"/>
            </a:xfrm>
            <a:prstGeom prst="rect">
              <a:avLst/>
            </a:prstGeom>
          </p:spPr>
        </p:pic>
        <p:pic>
          <p:nvPicPr>
            <p:cNvPr id="9" name="Picture 8" descr="new-nhm-logo.gif"/>
            <p:cNvPicPr>
              <a:picLocks noChangeAspect="1"/>
            </p:cNvPicPr>
            <p:nvPr/>
          </p:nvPicPr>
          <p:blipFill rotWithShape="1">
            <a:blip r:embed="rId2" cstate="screen">
              <a:extLst>
                <a:ext uri="{28A0092B-C50C-407E-A947-70E740481C1C}">
                  <a14:useLocalDpi xmlns:a14="http://schemas.microsoft.com/office/drawing/2010/main"/>
                </a:ext>
              </a:extLst>
            </a:blip>
            <a:srcRect l="43155" t="50000" b="27962"/>
            <a:stretch/>
          </p:blipFill>
          <p:spPr>
            <a:xfrm>
              <a:off x="4340345" y="3466201"/>
              <a:ext cx="1847192" cy="386407"/>
            </a:xfrm>
            <a:prstGeom prst="rect">
              <a:avLst/>
            </a:prstGeom>
          </p:spPr>
        </p:pic>
      </p:grpSp>
      <p:sp>
        <p:nvSpPr>
          <p:cNvPr id="10" name="Half Frame 9"/>
          <p:cNvSpPr/>
          <p:nvPr/>
        </p:nvSpPr>
        <p:spPr>
          <a:xfrm>
            <a:off x="220748" y="181419"/>
            <a:ext cx="1179383" cy="1164102"/>
          </a:xfrm>
          <a:prstGeom prst="halfFrame">
            <a:avLst>
              <a:gd name="adj1" fmla="val 0"/>
              <a:gd name="adj2" fmla="val 0"/>
            </a:avLst>
          </a:prstGeom>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Half Frame 10"/>
          <p:cNvSpPr/>
          <p:nvPr/>
        </p:nvSpPr>
        <p:spPr>
          <a:xfrm flipH="1" flipV="1">
            <a:off x="7756083" y="5448613"/>
            <a:ext cx="1179383" cy="1164102"/>
          </a:xfrm>
          <a:prstGeom prst="halfFrame">
            <a:avLst>
              <a:gd name="adj1" fmla="val 0"/>
              <a:gd name="adj2" fmla="val 0"/>
            </a:avLst>
          </a:prstGeom>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16" name="Group 15"/>
          <p:cNvGrpSpPr/>
          <p:nvPr/>
        </p:nvGrpSpPr>
        <p:grpSpPr>
          <a:xfrm>
            <a:off x="7316793" y="174541"/>
            <a:ext cx="1648111" cy="1705058"/>
            <a:chOff x="7316793" y="174541"/>
            <a:chExt cx="1648111" cy="1705058"/>
          </a:xfrm>
          <a:effectLst/>
        </p:grpSpPr>
        <p:sp>
          <p:nvSpPr>
            <p:cNvPr id="12" name="Arc 11"/>
            <p:cNvSpPr/>
            <p:nvPr/>
          </p:nvSpPr>
          <p:spPr>
            <a:xfrm>
              <a:off x="7316793" y="181418"/>
              <a:ext cx="1648111" cy="1698181"/>
            </a:xfrm>
            <a:prstGeom prst="arc">
              <a:avLst>
                <a:gd name="adj1" fmla="val 16226846"/>
                <a:gd name="adj2" fmla="val 21515875"/>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3" name="Straight Connector 12"/>
            <p:cNvCxnSpPr/>
            <p:nvPr/>
          </p:nvCxnSpPr>
          <p:spPr>
            <a:xfrm flipV="1">
              <a:off x="8964904" y="996728"/>
              <a:ext cx="0" cy="34879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V="1">
              <a:off x="7968160" y="144"/>
              <a:ext cx="0" cy="34879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10800000">
            <a:off x="220748" y="4907657"/>
            <a:ext cx="1648111" cy="1705058"/>
            <a:chOff x="7316793" y="174541"/>
            <a:chExt cx="1648111" cy="1705058"/>
          </a:xfrm>
          <a:effectLst/>
        </p:grpSpPr>
        <p:sp>
          <p:nvSpPr>
            <p:cNvPr id="19" name="Arc 18"/>
            <p:cNvSpPr/>
            <p:nvPr/>
          </p:nvSpPr>
          <p:spPr>
            <a:xfrm>
              <a:off x="7316793" y="181418"/>
              <a:ext cx="1648111" cy="1698181"/>
            </a:xfrm>
            <a:prstGeom prst="arc">
              <a:avLst>
                <a:gd name="adj1" fmla="val 16226846"/>
                <a:gd name="adj2" fmla="val 21515875"/>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0" name="Straight Connector 19"/>
            <p:cNvCxnSpPr/>
            <p:nvPr/>
          </p:nvCxnSpPr>
          <p:spPr>
            <a:xfrm flipV="1">
              <a:off x="8964904" y="996728"/>
              <a:ext cx="0" cy="34879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V="1">
              <a:off x="7968160" y="144"/>
              <a:ext cx="0" cy="34879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22" name="Picture 21" descr="C:\Users\rs\AppData\Local\Microsoft\Windows\Temporary Internet Files\Content.Word\UK-RUSSIA_1_1.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4148" y="678633"/>
            <a:ext cx="3597127" cy="853610"/>
          </a:xfrm>
          <a:prstGeom prst="rect">
            <a:avLst/>
          </a:prstGeom>
          <a:noFill/>
          <a:ln>
            <a:noFill/>
          </a:ln>
        </p:spPr>
      </p:pic>
      <p:pic>
        <p:nvPicPr>
          <p:cNvPr id="23" name="Picture 22" descr="CERCAMS logo"/>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622517" y="5774420"/>
            <a:ext cx="1036662" cy="567101"/>
          </a:xfrm>
          <a:prstGeom prst="rect">
            <a:avLst/>
          </a:prstGeom>
          <a:noFill/>
          <a:ln>
            <a:noFill/>
          </a:ln>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796" y="629335"/>
            <a:ext cx="3609131" cy="54338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619" y="1036292"/>
            <a:ext cx="7006896" cy="5675657"/>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smtClean="0"/>
              <a:t>Murchison’s Map of 1845</a:t>
            </a:r>
            <a:endParaRPr lang="en-US" dirty="0"/>
          </a:p>
        </p:txBody>
      </p:sp>
    </p:spTree>
    <p:extLst>
      <p:ext uri="{BB962C8B-B14F-4D97-AF65-F5344CB8AC3E}">
        <p14:creationId xmlns:p14="http://schemas.microsoft.com/office/powerpoint/2010/main" val="1283926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sharpenSoften amount="59000"/>
                    </a14:imgEffect>
                    <a14:imgEffect>
                      <a14:brightnessContrast bright="13000" contrast="35000"/>
                    </a14:imgEffect>
                  </a14:imgLayer>
                </a14:imgProps>
              </a:ext>
              <a:ext uri="{28A0092B-C50C-407E-A947-70E740481C1C}">
                <a14:useLocalDpi xmlns:a14="http://schemas.microsoft.com/office/drawing/2010/main"/>
              </a:ext>
            </a:extLst>
          </a:blip>
          <a:stretch>
            <a:fillRect/>
          </a:stretch>
        </p:blipFill>
        <p:spPr>
          <a:xfrm>
            <a:off x="0" y="1465795"/>
            <a:ext cx="9144000" cy="2553337"/>
          </a:xfrm>
          <a:prstGeom prst="rect">
            <a:avLst/>
          </a:prstGeom>
        </p:spPr>
      </p:pic>
      <p:sp>
        <p:nvSpPr>
          <p:cNvPr id="3" name="Title 1"/>
          <p:cNvSpPr txBox="1">
            <a:spLocks/>
          </p:cNvSpPr>
          <p:nvPr/>
        </p:nvSpPr>
        <p:spPr>
          <a:xfrm>
            <a:off x="101601" y="325437"/>
            <a:ext cx="8991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smtClean="0"/>
              <a:t>Geological traverse </a:t>
            </a:r>
            <a:r>
              <a:rPr lang="mr-IN" sz="3600" dirty="0" smtClean="0"/>
              <a:t>–</a:t>
            </a:r>
            <a:r>
              <a:rPr lang="en-US" sz="3600" dirty="0" smtClean="0"/>
              <a:t> </a:t>
            </a:r>
            <a:r>
              <a:rPr lang="en-US" sz="3600" dirty="0" err="1" smtClean="0"/>
              <a:t>Taganai</a:t>
            </a:r>
            <a:r>
              <a:rPr lang="en-US" sz="3600" dirty="0" smtClean="0"/>
              <a:t> to </a:t>
            </a:r>
            <a:r>
              <a:rPr lang="en-US" sz="3600" dirty="0" err="1" smtClean="0"/>
              <a:t>Miass</a:t>
            </a:r>
            <a:endParaRPr lang="en-US" sz="3600" dirty="0"/>
          </a:p>
        </p:txBody>
      </p:sp>
      <p:sp>
        <p:nvSpPr>
          <p:cNvPr id="4" name="TextBox 3"/>
          <p:cNvSpPr txBox="1"/>
          <p:nvPr/>
        </p:nvSpPr>
        <p:spPr>
          <a:xfrm>
            <a:off x="581634" y="4351867"/>
            <a:ext cx="7377033" cy="2031325"/>
          </a:xfrm>
          <a:prstGeom prst="rect">
            <a:avLst/>
          </a:prstGeom>
          <a:noFill/>
        </p:spPr>
        <p:txBody>
          <a:bodyPr wrap="square" rtlCol="0">
            <a:spAutoFit/>
          </a:bodyPr>
          <a:lstStyle/>
          <a:p>
            <a:pPr marL="285750" indent="-285750">
              <a:buFont typeface="Arial" charset="0"/>
              <a:buChar char="•"/>
            </a:pPr>
            <a:r>
              <a:rPr lang="en-US" dirty="0" smtClean="0"/>
              <a:t>Recognition of the largely Silurian nature of the rocks of the Urals</a:t>
            </a:r>
          </a:p>
          <a:p>
            <a:pPr marL="285750" indent="-285750">
              <a:buFont typeface="Arial" charset="0"/>
              <a:buChar char="•"/>
            </a:pPr>
            <a:r>
              <a:rPr lang="en-US" dirty="0" smtClean="0"/>
              <a:t>Recognition that they are deformed and metamorphosed</a:t>
            </a:r>
          </a:p>
          <a:p>
            <a:pPr marL="285750" indent="-285750">
              <a:buFont typeface="Arial" charset="0"/>
              <a:buChar char="•"/>
            </a:pPr>
            <a:r>
              <a:rPr lang="en-US" dirty="0" err="1" smtClean="0"/>
              <a:t>Recognised</a:t>
            </a:r>
            <a:r>
              <a:rPr lang="en-US" dirty="0" smtClean="0"/>
              <a:t> extensive sequences of limestones correlated with British sequences</a:t>
            </a:r>
          </a:p>
          <a:p>
            <a:pPr marL="285750" indent="-285750">
              <a:buFont typeface="Arial" charset="0"/>
              <a:buChar char="•"/>
            </a:pPr>
            <a:r>
              <a:rPr lang="en-US" dirty="0" err="1" smtClean="0"/>
              <a:t>Recognises</a:t>
            </a:r>
            <a:r>
              <a:rPr lang="en-US" dirty="0" smtClean="0"/>
              <a:t> extensive magmatic rocks closely related to ore formation</a:t>
            </a:r>
          </a:p>
          <a:p>
            <a:pPr marL="285750" indent="-285750">
              <a:buFont typeface="Arial" charset="0"/>
              <a:buChar char="•"/>
            </a:pPr>
            <a:endParaRPr lang="en-US" dirty="0"/>
          </a:p>
        </p:txBody>
      </p:sp>
    </p:spTree>
    <p:extLst>
      <p:ext uri="{BB962C8B-B14F-4D97-AF65-F5344CB8AC3E}">
        <p14:creationId xmlns:p14="http://schemas.microsoft.com/office/powerpoint/2010/main" val="43326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68000"/>
                    </a14:imgEffect>
                    <a14:imgEffect>
                      <a14:brightnessContrast bright="22000" contrast="23000"/>
                    </a14:imgEffect>
                  </a14:imgLayer>
                </a14:imgProps>
              </a:ext>
              <a:ext uri="{28A0092B-C50C-407E-A947-70E740481C1C}">
                <a14:useLocalDpi xmlns:a14="http://schemas.microsoft.com/office/drawing/2010/main"/>
              </a:ext>
            </a:extLst>
          </a:blip>
          <a:stretch>
            <a:fillRect/>
          </a:stretch>
        </p:blipFill>
        <p:spPr>
          <a:xfrm>
            <a:off x="0" y="1846793"/>
            <a:ext cx="9144000" cy="2721935"/>
          </a:xfrm>
          <a:prstGeom prst="rect">
            <a:avLst/>
          </a:prstGeom>
        </p:spPr>
      </p:pic>
      <p:sp>
        <p:nvSpPr>
          <p:cNvPr id="3" name="TextBox 2"/>
          <p:cNvSpPr txBox="1"/>
          <p:nvPr/>
        </p:nvSpPr>
        <p:spPr>
          <a:xfrm>
            <a:off x="700169" y="5181600"/>
            <a:ext cx="7732631" cy="1754326"/>
          </a:xfrm>
          <a:prstGeom prst="rect">
            <a:avLst/>
          </a:prstGeom>
          <a:noFill/>
        </p:spPr>
        <p:txBody>
          <a:bodyPr wrap="square" rtlCol="0">
            <a:spAutoFit/>
          </a:bodyPr>
          <a:lstStyle/>
          <a:p>
            <a:pPr marL="285750" indent="-285750">
              <a:buFont typeface="Arial" charset="0"/>
              <a:buChar char="•"/>
            </a:pPr>
            <a:r>
              <a:rPr lang="en-US" dirty="0" smtClean="0"/>
              <a:t>He clearly described the Permian deformed foreland basin of the </a:t>
            </a:r>
            <a:r>
              <a:rPr lang="en-US" dirty="0" err="1" smtClean="0"/>
              <a:t>Uralides</a:t>
            </a:r>
            <a:r>
              <a:rPr lang="en-US" dirty="0" smtClean="0"/>
              <a:t>, location of the Main Urals Fault and magmatic rocks of the </a:t>
            </a:r>
            <a:r>
              <a:rPr lang="en-US" dirty="0" err="1" smtClean="0"/>
              <a:t>Tagil</a:t>
            </a:r>
            <a:r>
              <a:rPr lang="en-US" dirty="0" smtClean="0"/>
              <a:t> zone</a:t>
            </a:r>
          </a:p>
          <a:p>
            <a:pPr marL="285750" indent="-285750">
              <a:buFont typeface="Arial" charset="0"/>
              <a:buChar char="•"/>
            </a:pPr>
            <a:r>
              <a:rPr lang="en-US" dirty="0" smtClean="0"/>
              <a:t>He described the magmatic </a:t>
            </a:r>
            <a:r>
              <a:rPr lang="en-US" dirty="0" err="1" smtClean="0"/>
              <a:t>titano</a:t>
            </a:r>
            <a:r>
              <a:rPr lang="en-US" dirty="0" smtClean="0"/>
              <a:t>-magnetite deposit of </a:t>
            </a:r>
            <a:r>
              <a:rPr lang="en-US" dirty="0" err="1" smtClean="0"/>
              <a:t>Katchkanar</a:t>
            </a:r>
            <a:r>
              <a:rPr lang="en-US" dirty="0" smtClean="0"/>
              <a:t> and related platinum placer deposits</a:t>
            </a:r>
          </a:p>
          <a:p>
            <a:pPr marL="285750" indent="-285750">
              <a:buFont typeface="Arial" charset="0"/>
              <a:buChar char="•"/>
            </a:pPr>
            <a:endParaRPr lang="en-US" dirty="0"/>
          </a:p>
        </p:txBody>
      </p:sp>
      <p:sp>
        <p:nvSpPr>
          <p:cNvPr id="5" name="Title 1"/>
          <p:cNvSpPr txBox="1">
            <a:spLocks/>
          </p:cNvSpPr>
          <p:nvPr/>
        </p:nvSpPr>
        <p:spPr>
          <a:xfrm>
            <a:off x="0" y="397357"/>
            <a:ext cx="91440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Geological traverse </a:t>
            </a:r>
            <a:r>
              <a:rPr lang="mr-IN" sz="3600" dirty="0" smtClean="0"/>
              <a:t>–</a:t>
            </a:r>
            <a:r>
              <a:rPr lang="en-US" sz="3600" dirty="0" smtClean="0"/>
              <a:t> Ural Tau to </a:t>
            </a:r>
            <a:r>
              <a:rPr lang="en-US" sz="3600" dirty="0" err="1" smtClean="0"/>
              <a:t>Katchkanar</a:t>
            </a:r>
            <a:endParaRPr lang="en-US" sz="3600" dirty="0"/>
          </a:p>
        </p:txBody>
      </p:sp>
    </p:spTree>
    <p:extLst>
      <p:ext uri="{BB962C8B-B14F-4D97-AF65-F5344CB8AC3E}">
        <p14:creationId xmlns:p14="http://schemas.microsoft.com/office/powerpoint/2010/main" val="810340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sharpenSoften amount="61000"/>
                    </a14:imgEffect>
                    <a14:imgEffect>
                      <a14:brightnessContrast bright="21000" contrast="39000"/>
                    </a14:imgEffect>
                  </a14:imgLayer>
                </a14:imgProps>
              </a:ext>
              <a:ext uri="{28A0092B-C50C-407E-A947-70E740481C1C}">
                <a14:useLocalDpi xmlns:a14="http://schemas.microsoft.com/office/drawing/2010/main"/>
              </a:ext>
            </a:extLst>
          </a:blip>
          <a:stretch>
            <a:fillRect/>
          </a:stretch>
        </p:blipFill>
        <p:spPr>
          <a:xfrm>
            <a:off x="0" y="2149477"/>
            <a:ext cx="9144000" cy="2136262"/>
          </a:xfrm>
          <a:prstGeom prst="rect">
            <a:avLst/>
          </a:prstGeom>
        </p:spPr>
      </p:pic>
      <p:sp>
        <p:nvSpPr>
          <p:cNvPr id="3" name="TextBox 2"/>
          <p:cNvSpPr txBox="1"/>
          <p:nvPr/>
        </p:nvSpPr>
        <p:spPr>
          <a:xfrm>
            <a:off x="883483" y="4927600"/>
            <a:ext cx="7377033" cy="1477328"/>
          </a:xfrm>
          <a:prstGeom prst="rect">
            <a:avLst/>
          </a:prstGeom>
          <a:noFill/>
        </p:spPr>
        <p:txBody>
          <a:bodyPr wrap="square" rtlCol="0">
            <a:spAutoFit/>
          </a:bodyPr>
          <a:lstStyle/>
          <a:p>
            <a:pPr marL="285750" indent="-285750">
              <a:buFont typeface="Arial" charset="0"/>
              <a:buChar char="•"/>
            </a:pPr>
            <a:r>
              <a:rPr lang="en-US" dirty="0" smtClean="0"/>
              <a:t>The deformed zone of the Main Urals fault is shown with associated </a:t>
            </a:r>
            <a:r>
              <a:rPr lang="en-US" dirty="0" err="1" smtClean="0"/>
              <a:t>serpentinites</a:t>
            </a:r>
            <a:r>
              <a:rPr lang="en-US" dirty="0" smtClean="0"/>
              <a:t> and lode gold deposits</a:t>
            </a:r>
          </a:p>
          <a:p>
            <a:pPr marL="285750" indent="-285750">
              <a:buFont typeface="Arial" charset="0"/>
              <a:buChar char="•"/>
            </a:pPr>
            <a:r>
              <a:rPr lang="en-US" dirty="0" smtClean="0"/>
              <a:t>Extensive jasper beds related to volcanic sequences of the Magnitogorsk zone</a:t>
            </a:r>
          </a:p>
          <a:p>
            <a:pPr marL="285750" indent="-285750">
              <a:buFont typeface="Arial" charset="0"/>
              <a:buChar char="•"/>
            </a:pPr>
            <a:endParaRPr lang="en-US" dirty="0"/>
          </a:p>
        </p:txBody>
      </p:sp>
      <p:sp>
        <p:nvSpPr>
          <p:cNvPr id="4" name="Title 1"/>
          <p:cNvSpPr txBox="1">
            <a:spLocks/>
          </p:cNvSpPr>
          <p:nvPr/>
        </p:nvSpPr>
        <p:spPr>
          <a:xfrm>
            <a:off x="0" y="443971"/>
            <a:ext cx="91440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Geological traverse </a:t>
            </a:r>
            <a:r>
              <a:rPr lang="mr-IN" sz="3600" dirty="0" smtClean="0"/>
              <a:t>–</a:t>
            </a:r>
            <a:r>
              <a:rPr lang="en-US" sz="3600" dirty="0" smtClean="0"/>
              <a:t> Ural Tau to </a:t>
            </a:r>
            <a:r>
              <a:rPr lang="en-US" sz="3600" dirty="0" err="1" smtClean="0"/>
              <a:t>Verkny</a:t>
            </a:r>
            <a:r>
              <a:rPr lang="en-US" sz="3600" dirty="0" smtClean="0"/>
              <a:t> Uralsk</a:t>
            </a:r>
            <a:endParaRPr lang="en-US" sz="3600" dirty="0"/>
          </a:p>
        </p:txBody>
      </p:sp>
    </p:spTree>
    <p:extLst>
      <p:ext uri="{BB962C8B-B14F-4D97-AF65-F5344CB8AC3E}">
        <p14:creationId xmlns:p14="http://schemas.microsoft.com/office/powerpoint/2010/main" val="183529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sharpenSoften amount="48000"/>
                    </a14:imgEffect>
                    <a14:imgEffect>
                      <a14:brightnessContrast bright="27000" contrast="60000"/>
                    </a14:imgEffect>
                  </a14:imgLayer>
                </a14:imgProps>
              </a:ext>
              <a:ext uri="{28A0092B-C50C-407E-A947-70E740481C1C}">
                <a14:useLocalDpi xmlns:a14="http://schemas.microsoft.com/office/drawing/2010/main"/>
              </a:ext>
            </a:extLst>
          </a:blip>
          <a:stretch>
            <a:fillRect/>
          </a:stretch>
        </p:blipFill>
        <p:spPr>
          <a:xfrm>
            <a:off x="1282171" y="1417638"/>
            <a:ext cx="6579657" cy="4266917"/>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smtClean="0"/>
              <a:t>Many detailed geological </a:t>
            </a:r>
            <a:r>
              <a:rPr lang="en-US" sz="3600" dirty="0" smtClean="0"/>
              <a:t>observations</a:t>
            </a:r>
            <a:endParaRPr lang="en-US" sz="3600" dirty="0"/>
          </a:p>
        </p:txBody>
      </p:sp>
      <p:sp>
        <p:nvSpPr>
          <p:cNvPr id="4" name="TextBox 3"/>
          <p:cNvSpPr txBox="1"/>
          <p:nvPr/>
        </p:nvSpPr>
        <p:spPr>
          <a:xfrm>
            <a:off x="883482" y="5943600"/>
            <a:ext cx="7377033" cy="646331"/>
          </a:xfrm>
          <a:prstGeom prst="rect">
            <a:avLst/>
          </a:prstGeom>
          <a:noFill/>
        </p:spPr>
        <p:txBody>
          <a:bodyPr wrap="square" rtlCol="0">
            <a:spAutoFit/>
          </a:bodyPr>
          <a:lstStyle/>
          <a:p>
            <a:pPr marL="285750" indent="-285750">
              <a:buFont typeface="Arial" charset="0"/>
              <a:buChar char="•"/>
            </a:pPr>
            <a:r>
              <a:rPr lang="en-US" dirty="0" smtClean="0"/>
              <a:t>Malachite deposits of Nizhny </a:t>
            </a:r>
            <a:r>
              <a:rPr lang="en-US" dirty="0" err="1" smtClean="0"/>
              <a:t>Tagil</a:t>
            </a:r>
            <a:endParaRPr lang="en-US" dirty="0" smtClean="0"/>
          </a:p>
          <a:p>
            <a:pPr marL="285750" indent="-285750">
              <a:buFont typeface="Arial" charset="0"/>
              <a:buChar char="•"/>
            </a:pPr>
            <a:endParaRPr lang="en-US" dirty="0"/>
          </a:p>
        </p:txBody>
      </p:sp>
    </p:spTree>
    <p:extLst>
      <p:ext uri="{BB962C8B-B14F-4D97-AF65-F5344CB8AC3E}">
        <p14:creationId xmlns:p14="http://schemas.microsoft.com/office/powerpoint/2010/main" val="1380892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brightnessContrast bright="44000"/>
                    </a14:imgEffect>
                  </a14:imgLayer>
                </a14:imgProps>
              </a:ext>
              <a:ext uri="{28A0092B-C50C-407E-A947-70E740481C1C}">
                <a14:useLocalDpi xmlns:a14="http://schemas.microsoft.com/office/drawing/2010/main"/>
              </a:ext>
            </a:extLst>
          </a:blip>
          <a:stretch>
            <a:fillRect/>
          </a:stretch>
        </p:blipFill>
        <p:spPr>
          <a:xfrm>
            <a:off x="485775" y="924982"/>
            <a:ext cx="8153617" cy="5143500"/>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600" dirty="0" smtClean="0"/>
              <a:t>Many cultural observations</a:t>
            </a:r>
            <a:endParaRPr lang="en-US" sz="3600" dirty="0"/>
          </a:p>
        </p:txBody>
      </p:sp>
      <p:sp>
        <p:nvSpPr>
          <p:cNvPr id="4" name="TextBox 3"/>
          <p:cNvSpPr txBox="1"/>
          <p:nvPr/>
        </p:nvSpPr>
        <p:spPr>
          <a:xfrm>
            <a:off x="485775" y="6211669"/>
            <a:ext cx="7980892" cy="707886"/>
          </a:xfrm>
          <a:prstGeom prst="rect">
            <a:avLst/>
          </a:prstGeom>
          <a:noFill/>
        </p:spPr>
        <p:txBody>
          <a:bodyPr wrap="square" rtlCol="0">
            <a:spAutoFit/>
          </a:bodyPr>
          <a:lstStyle/>
          <a:p>
            <a:pPr marL="285750" indent="-285750">
              <a:buFont typeface="Arial" charset="0"/>
              <a:buChar char="•"/>
            </a:pPr>
            <a:r>
              <a:rPr lang="en-US" sz="2000" dirty="0" smtClean="0">
                <a:latin typeface="+mn-lt"/>
              </a:rPr>
              <a:t>Overnight with </a:t>
            </a:r>
            <a:r>
              <a:rPr lang="en-US" sz="2000" dirty="0" err="1" smtClean="0">
                <a:latin typeface="+mn-lt"/>
              </a:rPr>
              <a:t>Bashkirian</a:t>
            </a:r>
            <a:r>
              <a:rPr lang="en-US" sz="2000" dirty="0" smtClean="0">
                <a:latin typeface="+mn-lt"/>
              </a:rPr>
              <a:t> people </a:t>
            </a:r>
            <a:r>
              <a:rPr lang="mr-IN" sz="2000" dirty="0" smtClean="0">
                <a:latin typeface="+mn-lt"/>
              </a:rPr>
              <a:t>–</a:t>
            </a:r>
            <a:r>
              <a:rPr lang="en-US" sz="2000" dirty="0" smtClean="0">
                <a:latin typeface="+mn-lt"/>
              </a:rPr>
              <a:t> </a:t>
            </a:r>
            <a:r>
              <a:rPr lang="en-US" sz="2000" i="1" dirty="0" smtClean="0">
                <a:latin typeface="+mn-lt"/>
              </a:rPr>
              <a:t>Plate from Murchison’s book (1845)</a:t>
            </a:r>
          </a:p>
          <a:p>
            <a:pPr marL="285750" indent="-285750">
              <a:buFont typeface="Arial" charset="0"/>
              <a:buChar char="•"/>
            </a:pPr>
            <a:endParaRPr lang="en-US" sz="2000" dirty="0">
              <a:latin typeface="+mn-lt"/>
            </a:endParaRPr>
          </a:p>
        </p:txBody>
      </p:sp>
    </p:spTree>
    <p:extLst>
      <p:ext uri="{BB962C8B-B14F-4D97-AF65-F5344CB8AC3E}">
        <p14:creationId xmlns:p14="http://schemas.microsoft.com/office/powerpoint/2010/main" val="815786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448743" cy="6858000"/>
          </a:xfrm>
          <a:prstGeom prst="rect">
            <a:avLst/>
          </a:prstGeom>
        </p:spPr>
      </p:pic>
    </p:spTree>
    <p:extLst>
      <p:ext uri="{BB962C8B-B14F-4D97-AF65-F5344CB8AC3E}">
        <p14:creationId xmlns:p14="http://schemas.microsoft.com/office/powerpoint/2010/main" val="417216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business followed</a:t>
            </a:r>
            <a:r>
              <a:rPr lang="mr-IN" dirty="0" smtClean="0"/>
              <a:t>…</a:t>
            </a:r>
            <a:r>
              <a:rPr lang="en-GB" dirty="0" smtClean="0"/>
              <a:t>..</a:t>
            </a:r>
            <a:endParaRPr lang="en-US" dirty="0"/>
          </a:p>
        </p:txBody>
      </p:sp>
      <p:sp>
        <p:nvSpPr>
          <p:cNvPr id="3" name="Content Placeholder 2"/>
          <p:cNvSpPr>
            <a:spLocks noGrp="1"/>
          </p:cNvSpPr>
          <p:nvPr>
            <p:ph idx="1"/>
          </p:nvPr>
        </p:nvSpPr>
        <p:spPr>
          <a:xfrm>
            <a:off x="3420883" y="1341929"/>
            <a:ext cx="5520264" cy="4525963"/>
          </a:xfrm>
        </p:spPr>
        <p:txBody>
          <a:bodyPr>
            <a:noAutofit/>
          </a:bodyPr>
          <a:lstStyle/>
          <a:p>
            <a:r>
              <a:rPr lang="en-US" sz="2000" dirty="0" smtClean="0"/>
              <a:t>Leslie Urquhart formed the Anglo-Siberian Company and in 1907 acquired the </a:t>
            </a:r>
            <a:r>
              <a:rPr lang="en-US" sz="2000" dirty="0" err="1" smtClean="0"/>
              <a:t>Kyshtim</a:t>
            </a:r>
            <a:r>
              <a:rPr lang="en-US" sz="2000" dirty="0" smtClean="0"/>
              <a:t> Mining Works which had been started by the </a:t>
            </a:r>
            <a:r>
              <a:rPr lang="en-US" sz="2000" dirty="0" err="1" smtClean="0"/>
              <a:t>Demidov</a:t>
            </a:r>
            <a:r>
              <a:rPr lang="en-US" sz="2000" dirty="0" smtClean="0"/>
              <a:t> family in 1757 (The </a:t>
            </a:r>
            <a:r>
              <a:rPr lang="en-US" sz="2000" dirty="0" err="1" smtClean="0"/>
              <a:t>Demidov’s</a:t>
            </a:r>
            <a:r>
              <a:rPr lang="en-US" sz="2000" dirty="0" smtClean="0"/>
              <a:t> were visited by Murchison in 1841)</a:t>
            </a:r>
          </a:p>
          <a:p>
            <a:r>
              <a:rPr lang="en-US" sz="2000" dirty="0" smtClean="0"/>
              <a:t>Urquhart built an electrolytic copper plant at </a:t>
            </a:r>
            <a:r>
              <a:rPr lang="en-US" sz="2000" dirty="0" err="1" smtClean="0"/>
              <a:t>Kyshtim</a:t>
            </a:r>
            <a:r>
              <a:rPr lang="en-US" sz="2000" dirty="0" smtClean="0"/>
              <a:t> (only the second in the world) and he opened a new copper smelter at Lake </a:t>
            </a:r>
            <a:r>
              <a:rPr lang="en-US" sz="2000" dirty="0" err="1" smtClean="0"/>
              <a:t>Karabash</a:t>
            </a:r>
            <a:r>
              <a:rPr lang="en-US" sz="2000" dirty="0" smtClean="0"/>
              <a:t> in 1911 </a:t>
            </a:r>
            <a:r>
              <a:rPr lang="mr-IN" sz="2000" dirty="0" smtClean="0"/>
              <a:t>–</a:t>
            </a:r>
            <a:r>
              <a:rPr lang="en-US" sz="2000" dirty="0" smtClean="0"/>
              <a:t> both these operations are still running</a:t>
            </a:r>
          </a:p>
          <a:p>
            <a:r>
              <a:rPr lang="en-US" sz="2000" dirty="0" smtClean="0"/>
              <a:t>He then moved on to develop more copper mines with the </a:t>
            </a:r>
            <a:r>
              <a:rPr lang="en-US" sz="2000" dirty="0" err="1" smtClean="0"/>
              <a:t>Tanalyk</a:t>
            </a:r>
            <a:r>
              <a:rPr lang="en-US" sz="2000" dirty="0" smtClean="0"/>
              <a:t> Corporation (</a:t>
            </a:r>
            <a:r>
              <a:rPr lang="en-US" sz="2000" dirty="0" err="1" smtClean="0"/>
              <a:t>Baimak</a:t>
            </a:r>
            <a:r>
              <a:rPr lang="en-US" sz="2000" dirty="0" smtClean="0"/>
              <a:t> area) and at Irtysh</a:t>
            </a:r>
          </a:p>
          <a:p>
            <a:r>
              <a:rPr lang="en-US" sz="2000" dirty="0" smtClean="0"/>
              <a:t>Urquhart’s companies controlled 50% of Russian copper production</a:t>
            </a:r>
            <a:r>
              <a:rPr lang="en-GB" sz="2000" dirty="0"/>
              <a:t> </a:t>
            </a:r>
            <a:r>
              <a:rPr lang="en-GB" sz="2000" dirty="0" smtClean="0"/>
              <a:t>until the 1917 revolution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468" y="1511262"/>
            <a:ext cx="2963683" cy="4187295"/>
          </a:xfrm>
          <a:prstGeom prst="rect">
            <a:avLst/>
          </a:prstGeom>
        </p:spPr>
      </p:pic>
      <p:sp>
        <p:nvSpPr>
          <p:cNvPr id="5" name="TextBox 4"/>
          <p:cNvSpPr txBox="1"/>
          <p:nvPr/>
        </p:nvSpPr>
        <p:spPr>
          <a:xfrm>
            <a:off x="389468" y="6032563"/>
            <a:ext cx="7168437" cy="707886"/>
          </a:xfrm>
          <a:prstGeom prst="rect">
            <a:avLst/>
          </a:prstGeom>
          <a:noFill/>
        </p:spPr>
        <p:txBody>
          <a:bodyPr wrap="none" rtlCol="0">
            <a:spAutoFit/>
          </a:bodyPr>
          <a:lstStyle/>
          <a:p>
            <a:pPr marL="285750" indent="-285750">
              <a:buFont typeface="Arial" charset="0"/>
              <a:buChar char="•"/>
            </a:pPr>
            <a:r>
              <a:rPr lang="en-GB" sz="2000" dirty="0">
                <a:latin typeface="+mn-lt"/>
              </a:rPr>
              <a:t>Urquhart later went on to develop the Mt Isa Mine in Australia</a:t>
            </a:r>
            <a:r>
              <a:rPr lang="mr-IN" sz="2000" dirty="0">
                <a:latin typeface="+mn-lt"/>
              </a:rPr>
              <a:t>…</a:t>
            </a:r>
            <a:endParaRPr lang="en-US" sz="2000" dirty="0">
              <a:latin typeface="+mn-lt"/>
            </a:endParaRPr>
          </a:p>
          <a:p>
            <a:pPr marL="285750" indent="-285750">
              <a:buFont typeface="Arial" charset="0"/>
              <a:buChar char="•"/>
            </a:pPr>
            <a:endParaRPr lang="en-US" sz="2000" dirty="0">
              <a:latin typeface="+mn-lt"/>
            </a:endParaRPr>
          </a:p>
        </p:txBody>
      </p:sp>
    </p:spTree>
    <p:extLst>
      <p:ext uri="{BB962C8B-B14F-4D97-AF65-F5344CB8AC3E}">
        <p14:creationId xmlns:p14="http://schemas.microsoft.com/office/powerpoint/2010/main" val="2085799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7074" y="1178983"/>
            <a:ext cx="6769851" cy="5143500"/>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err="1" smtClean="0"/>
              <a:t>Karabash</a:t>
            </a:r>
            <a:r>
              <a:rPr lang="en-US" dirty="0" smtClean="0"/>
              <a:t> smelter in 1911</a:t>
            </a:r>
            <a:endParaRPr lang="en-US" dirty="0"/>
          </a:p>
        </p:txBody>
      </p:sp>
    </p:spTree>
    <p:extLst>
      <p:ext uri="{BB962C8B-B14F-4D97-AF65-F5344CB8AC3E}">
        <p14:creationId xmlns:p14="http://schemas.microsoft.com/office/powerpoint/2010/main" val="695676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962" y="1162050"/>
            <a:ext cx="7661009" cy="5143500"/>
          </a:xfrm>
          <a:prstGeom prst="rect">
            <a:avLst/>
          </a:prstGeom>
        </p:spPr>
      </p:pic>
      <p:sp>
        <p:nvSpPr>
          <p:cNvPr id="3" name="Title 1"/>
          <p:cNvSpPr txBox="1">
            <a:spLocks/>
          </p:cNvSpPr>
          <p:nvPr/>
        </p:nvSpPr>
        <p:spPr>
          <a:xfrm>
            <a:off x="152399" y="274638"/>
            <a:ext cx="8669867"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err="1" smtClean="0"/>
              <a:t>Karabash</a:t>
            </a:r>
            <a:r>
              <a:rPr lang="en-US" dirty="0" smtClean="0"/>
              <a:t> when NHM visited in 1996</a:t>
            </a:r>
            <a:endParaRPr lang="en-US" dirty="0"/>
          </a:p>
        </p:txBody>
      </p:sp>
    </p:spTree>
    <p:extLst>
      <p:ext uri="{BB962C8B-B14F-4D97-AF65-F5344CB8AC3E}">
        <p14:creationId xmlns:p14="http://schemas.microsoft.com/office/powerpoint/2010/main" val="1338566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993372"/>
            <a:ext cx="7518400" cy="3780895"/>
          </a:xfrm>
        </p:spPr>
        <p:txBody>
          <a:bodyPr>
            <a:normAutofit/>
          </a:bodyPr>
          <a:lstStyle/>
          <a:p>
            <a:r>
              <a:rPr lang="en-US" sz="2000" dirty="0" smtClean="0"/>
              <a:t>Roderick </a:t>
            </a:r>
            <a:r>
              <a:rPr lang="en-US" sz="2000" dirty="0" err="1" smtClean="0"/>
              <a:t>Impey</a:t>
            </a:r>
            <a:r>
              <a:rPr lang="en-US" sz="2000" dirty="0" smtClean="0"/>
              <a:t> Murchison </a:t>
            </a:r>
            <a:r>
              <a:rPr lang="en-US" sz="2000" dirty="0"/>
              <a:t>was born </a:t>
            </a:r>
            <a:r>
              <a:rPr lang="en-US" sz="2000" dirty="0" smtClean="0"/>
              <a:t>22</a:t>
            </a:r>
            <a:r>
              <a:rPr lang="en-US" sz="2000" baseline="30000" dirty="0" smtClean="0"/>
              <a:t>nd</a:t>
            </a:r>
            <a:r>
              <a:rPr lang="en-US" sz="2000" dirty="0" smtClean="0"/>
              <a:t> February 1792 in </a:t>
            </a:r>
            <a:r>
              <a:rPr lang="en-US" sz="2000" dirty="0" err="1"/>
              <a:t>Tarradale</a:t>
            </a:r>
            <a:r>
              <a:rPr lang="en-US" sz="2000" dirty="0"/>
              <a:t>, Easter Ross, Scotland and was educated at Durham Grammar School and the Royal Military </a:t>
            </a:r>
            <a:r>
              <a:rPr lang="en-US" sz="2000" dirty="0" smtClean="0"/>
              <a:t>College</a:t>
            </a:r>
          </a:p>
          <a:p>
            <a:r>
              <a:rPr lang="en-US" sz="2000" dirty="0" smtClean="0"/>
              <a:t>When </a:t>
            </a:r>
            <a:r>
              <a:rPr lang="en-US" sz="2000" dirty="0"/>
              <a:t>Murchison met his future </a:t>
            </a:r>
            <a:r>
              <a:rPr lang="en-US" sz="2000" dirty="0" smtClean="0"/>
              <a:t>wife Charlotte </a:t>
            </a:r>
            <a:r>
              <a:rPr lang="en-US" sz="2000" dirty="0" err="1" smtClean="0"/>
              <a:t>Hugonin</a:t>
            </a:r>
            <a:r>
              <a:rPr lang="en-US" sz="2000" dirty="0"/>
              <a:t> (1788-1869) in 1815, </a:t>
            </a:r>
            <a:r>
              <a:rPr lang="en-US" sz="2000" dirty="0" smtClean="0"/>
              <a:t>she was </a:t>
            </a:r>
            <a:r>
              <a:rPr lang="en-US" sz="2000" dirty="0"/>
              <a:t>studying </a:t>
            </a:r>
            <a:r>
              <a:rPr lang="en-US" sz="2000" dirty="0" smtClean="0"/>
              <a:t>science while he was far </a:t>
            </a:r>
            <a:r>
              <a:rPr lang="en-US" sz="2000" dirty="0"/>
              <a:t>more interested in hunting and </a:t>
            </a:r>
            <a:r>
              <a:rPr lang="en-US" sz="2000" dirty="0" smtClean="0"/>
              <a:t>horses!</a:t>
            </a:r>
          </a:p>
          <a:p>
            <a:r>
              <a:rPr lang="en-US" sz="2000" dirty="0" smtClean="0"/>
              <a:t>After </a:t>
            </a:r>
            <a:r>
              <a:rPr lang="en-US" sz="2000" dirty="0"/>
              <a:t>many years of encouragement from Charlotte and latterly Sir Humphrey Davy, the </a:t>
            </a:r>
            <a:r>
              <a:rPr lang="en-US" sz="2000" dirty="0" err="1"/>
              <a:t>Murchisons</a:t>
            </a:r>
            <a:r>
              <a:rPr lang="en-US" sz="2000" dirty="0"/>
              <a:t> moved to London in 1824 where </a:t>
            </a:r>
            <a:r>
              <a:rPr lang="en-US" sz="2000" dirty="0" smtClean="0"/>
              <a:t>Murchison </a:t>
            </a:r>
            <a:r>
              <a:rPr lang="en-US" sz="2000" dirty="0"/>
              <a:t>began to attend lectures on geology and </a:t>
            </a:r>
            <a:r>
              <a:rPr lang="en-US" sz="2000" dirty="0" smtClean="0"/>
              <a:t>chemistry</a:t>
            </a:r>
          </a:p>
          <a:p>
            <a:r>
              <a:rPr lang="en-US" sz="2000" dirty="0" smtClean="0"/>
              <a:t>He was never formally educated in geology</a:t>
            </a:r>
            <a:endParaRPr lang="en-US" sz="2000" dirty="0"/>
          </a:p>
          <a:p>
            <a:endParaRPr lang="en-US" sz="2000" dirty="0"/>
          </a:p>
        </p:txBody>
      </p:sp>
      <p:sp>
        <p:nvSpPr>
          <p:cNvPr id="5" name="Title 1"/>
          <p:cNvSpPr>
            <a:spLocks noGrp="1"/>
          </p:cNvSpPr>
          <p:nvPr>
            <p:ph type="title"/>
          </p:nvPr>
        </p:nvSpPr>
        <p:spPr>
          <a:xfrm>
            <a:off x="457200" y="274638"/>
            <a:ext cx="8229600" cy="1143000"/>
          </a:xfrm>
        </p:spPr>
        <p:txBody>
          <a:bodyPr/>
          <a:lstStyle/>
          <a:p>
            <a:r>
              <a:rPr lang="en-US" smtClean="0"/>
              <a:t>Sir Roderick </a:t>
            </a:r>
            <a:r>
              <a:rPr lang="en-US" dirty="0" err="1" smtClean="0"/>
              <a:t>Impey</a:t>
            </a:r>
            <a:r>
              <a:rPr lang="en-US" dirty="0"/>
              <a:t> Murchison</a:t>
            </a:r>
            <a:br>
              <a:rPr lang="en-US" dirty="0"/>
            </a:br>
            <a:r>
              <a:rPr lang="en-US" sz="2400" dirty="0"/>
              <a:t>KCB DCL FRS FRSE FLS PRGS PBA MRIA</a:t>
            </a:r>
          </a:p>
        </p:txBody>
      </p:sp>
    </p:spTree>
    <p:extLst>
      <p:ext uri="{BB962C8B-B14F-4D97-AF65-F5344CB8AC3E}">
        <p14:creationId xmlns:p14="http://schemas.microsoft.com/office/powerpoint/2010/main" val="7176793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NHM involvement since 1995</a:t>
            </a:r>
            <a:endParaRPr lang="en-US" dirty="0"/>
          </a:p>
        </p:txBody>
      </p:sp>
      <p:sp>
        <p:nvSpPr>
          <p:cNvPr id="3" name="Content Placeholder 2"/>
          <p:cNvSpPr>
            <a:spLocks noGrp="1"/>
          </p:cNvSpPr>
          <p:nvPr>
            <p:ph idx="1"/>
          </p:nvPr>
        </p:nvSpPr>
        <p:spPr>
          <a:xfrm>
            <a:off x="592666" y="1417638"/>
            <a:ext cx="8229600" cy="4525963"/>
          </a:xfrm>
        </p:spPr>
        <p:txBody>
          <a:bodyPr>
            <a:normAutofit fontScale="62500" lnSpcReduction="20000"/>
          </a:bodyPr>
          <a:lstStyle/>
          <a:p>
            <a:r>
              <a:rPr lang="en-GB" dirty="0"/>
              <a:t>T</a:t>
            </a:r>
            <a:r>
              <a:rPr lang="en-GB" dirty="0" smtClean="0"/>
              <a:t>he importance of fossils found by </a:t>
            </a:r>
            <a:r>
              <a:rPr lang="en-GB" dirty="0" err="1" smtClean="0"/>
              <a:t>Miass</a:t>
            </a:r>
            <a:r>
              <a:rPr lang="en-GB" dirty="0" smtClean="0"/>
              <a:t> geologists associated with massive </a:t>
            </a:r>
            <a:r>
              <a:rPr lang="en-GB" dirty="0" err="1" smtClean="0"/>
              <a:t>sulfide</a:t>
            </a:r>
            <a:r>
              <a:rPr lang="en-GB" dirty="0" smtClean="0"/>
              <a:t> copper and zinc deposits was recognised in the literature</a:t>
            </a:r>
          </a:p>
          <a:p>
            <a:r>
              <a:rPr lang="en-GB" dirty="0" smtClean="0"/>
              <a:t>Together we revealed the world’s oldest known vent fauna community </a:t>
            </a:r>
            <a:r>
              <a:rPr lang="mr-IN" dirty="0" smtClean="0"/>
              <a:t>–</a:t>
            </a:r>
            <a:r>
              <a:rPr lang="en-GB" dirty="0" smtClean="0"/>
              <a:t> published in Nature in 1997</a:t>
            </a:r>
          </a:p>
          <a:p>
            <a:r>
              <a:rPr lang="en-GB" dirty="0" smtClean="0"/>
              <a:t>Our geological work became integrated with the URSEIS international project begun 1995</a:t>
            </a:r>
          </a:p>
          <a:p>
            <a:r>
              <a:rPr lang="en-GB" dirty="0" smtClean="0"/>
              <a:t>Collaborative research funded by UK research council NERC, Royal Society, EU Inco Copernicus, INTAS involving many colleagues from the NHM</a:t>
            </a:r>
          </a:p>
          <a:p>
            <a:r>
              <a:rPr lang="en-GB" dirty="0" smtClean="0"/>
              <a:t>A new </a:t>
            </a:r>
            <a:r>
              <a:rPr lang="en-GB" dirty="0"/>
              <a:t>integrated model of ore deposits and geology </a:t>
            </a:r>
            <a:r>
              <a:rPr lang="en-GB" dirty="0" smtClean="0"/>
              <a:t>was published </a:t>
            </a:r>
            <a:r>
              <a:rPr lang="en-GB" dirty="0"/>
              <a:t>in </a:t>
            </a:r>
            <a:r>
              <a:rPr lang="en-GB" dirty="0" smtClean="0"/>
              <a:t>2005 by the team with reference to the URSEIS results</a:t>
            </a:r>
          </a:p>
          <a:p>
            <a:r>
              <a:rPr lang="en-GB" dirty="0" smtClean="0"/>
              <a:t>A new special volume of Ore Geology Reviews international journal was published in 2017 focused on Urals ore deposits</a:t>
            </a:r>
          </a:p>
          <a:p>
            <a:r>
              <a:rPr lang="en-GB" dirty="0" smtClean="0"/>
              <a:t>A new research grant has been awarded by NERC in 2017 (£400k) partly to work on Urals fossil vent sites (R Herrington Co-I and V </a:t>
            </a:r>
            <a:r>
              <a:rPr lang="en-GB" dirty="0" err="1" smtClean="0"/>
              <a:t>Maslennikov</a:t>
            </a:r>
            <a:r>
              <a:rPr lang="en-US" dirty="0" smtClean="0"/>
              <a:t> Project partner)</a:t>
            </a:r>
            <a:endParaRPr lang="en-US" dirty="0"/>
          </a:p>
        </p:txBody>
      </p:sp>
    </p:spTree>
    <p:extLst>
      <p:ext uri="{BB962C8B-B14F-4D97-AF65-F5344CB8AC3E}">
        <p14:creationId xmlns:p14="http://schemas.microsoft.com/office/powerpoint/2010/main" val="610176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026" descr="C:\Bologna\eng-ri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5716" y="2931194"/>
            <a:ext cx="2122070" cy="1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2"/>
          <p:cNvSpPr txBox="1">
            <a:spLocks noChangeArrowheads="1"/>
          </p:cNvSpPr>
          <p:nvPr/>
        </p:nvSpPr>
        <p:spPr bwMode="auto">
          <a:xfrm>
            <a:off x="240632" y="0"/>
            <a:ext cx="8662737" cy="55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spcBef>
                <a:spcPct val="50000"/>
              </a:spcBef>
            </a:pPr>
            <a:endParaRPr lang="en-US" altLang="x-none" sz="3032" b="1">
              <a:solidFill>
                <a:srgbClr val="FFFF66"/>
              </a:solidFill>
              <a:latin typeface="Times New Roman" charset="0"/>
            </a:endParaRPr>
          </a:p>
        </p:txBody>
      </p:sp>
      <p:sp>
        <p:nvSpPr>
          <p:cNvPr id="39939" name="Text Box 3"/>
          <p:cNvSpPr txBox="1">
            <a:spLocks noChangeArrowheads="1"/>
          </p:cNvSpPr>
          <p:nvPr/>
        </p:nvSpPr>
        <p:spPr bwMode="auto">
          <a:xfrm>
            <a:off x="24063" y="3734302"/>
            <a:ext cx="1299411" cy="4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spcBef>
                <a:spcPct val="50000"/>
              </a:spcBef>
            </a:pPr>
            <a:endParaRPr lang="en-US" altLang="x-none" sz="2274">
              <a:latin typeface="Times New Roman" charset="0"/>
            </a:endParaRPr>
          </a:p>
        </p:txBody>
      </p:sp>
      <p:sp>
        <p:nvSpPr>
          <p:cNvPr id="39940" name="Text Box 6"/>
          <p:cNvSpPr txBox="1">
            <a:spLocks noChangeArrowheads="1"/>
          </p:cNvSpPr>
          <p:nvPr/>
        </p:nvSpPr>
        <p:spPr bwMode="auto">
          <a:xfrm>
            <a:off x="240632" y="533902"/>
            <a:ext cx="8662737" cy="50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spcBef>
                <a:spcPct val="50000"/>
              </a:spcBef>
            </a:pPr>
            <a:endParaRPr lang="en-US" altLang="x-none" sz="2653" b="1">
              <a:solidFill>
                <a:srgbClr val="FFFF66"/>
              </a:solidFill>
              <a:latin typeface="Times New Roman" charset="0"/>
            </a:endParaRPr>
          </a:p>
        </p:txBody>
      </p:sp>
      <p:sp>
        <p:nvSpPr>
          <p:cNvPr id="39941" name="Text Box 7"/>
          <p:cNvSpPr txBox="1">
            <a:spLocks noChangeArrowheads="1"/>
          </p:cNvSpPr>
          <p:nvPr/>
        </p:nvSpPr>
        <p:spPr bwMode="auto">
          <a:xfrm>
            <a:off x="3922295" y="6552700"/>
            <a:ext cx="1515979" cy="4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spcBef>
                <a:spcPct val="50000"/>
              </a:spcBef>
            </a:pPr>
            <a:endParaRPr lang="en-US" altLang="x-none" sz="2274">
              <a:latin typeface="Times New Roman" charset="0"/>
            </a:endParaRPr>
          </a:p>
        </p:txBody>
      </p:sp>
      <p:sp>
        <p:nvSpPr>
          <p:cNvPr id="46088" name="Freeform 8"/>
          <p:cNvSpPr>
            <a:spLocks/>
          </p:cNvSpPr>
          <p:nvPr/>
        </p:nvSpPr>
        <p:spPr bwMode="auto">
          <a:xfrm>
            <a:off x="5050255" y="6525629"/>
            <a:ext cx="115804" cy="332372"/>
          </a:xfrm>
          <a:custGeom>
            <a:avLst/>
            <a:gdLst>
              <a:gd name="T0" fmla="*/ 122238 w 61"/>
              <a:gd name="T1" fmla="*/ 0 h 220"/>
              <a:gd name="T2" fmla="*/ 26051 w 61"/>
              <a:gd name="T3" fmla="*/ 78422 h 220"/>
              <a:gd name="T4" fmla="*/ 66129 w 61"/>
              <a:gd name="T5" fmla="*/ 199072 h 220"/>
              <a:gd name="T6" fmla="*/ 10020 w 61"/>
              <a:gd name="T7" fmla="*/ 271462 h 220"/>
              <a:gd name="T8" fmla="*/ 26051 w 61"/>
              <a:gd name="T9" fmla="*/ 331787 h 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0">
                <a:moveTo>
                  <a:pt x="61" y="0"/>
                </a:moveTo>
                <a:cubicBezTo>
                  <a:pt x="41" y="13"/>
                  <a:pt x="34" y="38"/>
                  <a:pt x="13" y="52"/>
                </a:cubicBezTo>
                <a:cubicBezTo>
                  <a:pt x="2" y="86"/>
                  <a:pt x="23" y="103"/>
                  <a:pt x="33" y="132"/>
                </a:cubicBezTo>
                <a:cubicBezTo>
                  <a:pt x="28" y="151"/>
                  <a:pt x="21" y="169"/>
                  <a:pt x="5" y="180"/>
                </a:cubicBezTo>
                <a:cubicBezTo>
                  <a:pt x="0" y="195"/>
                  <a:pt x="1" y="208"/>
                  <a:pt x="13" y="22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89" name="Freeform 9"/>
          <p:cNvSpPr>
            <a:spLocks/>
          </p:cNvSpPr>
          <p:nvPr/>
        </p:nvSpPr>
        <p:spPr bwMode="auto">
          <a:xfrm>
            <a:off x="5412707" y="6333123"/>
            <a:ext cx="66174" cy="524877"/>
          </a:xfrm>
          <a:custGeom>
            <a:avLst/>
            <a:gdLst>
              <a:gd name="T0" fmla="*/ 0 w 44"/>
              <a:gd name="T1" fmla="*/ 0 h 252"/>
              <a:gd name="T2" fmla="*/ 57150 w 44"/>
              <a:gd name="T3" fmla="*/ 91747 h 252"/>
              <a:gd name="T4" fmla="*/ 25400 w 44"/>
              <a:gd name="T5" fmla="*/ 225198 h 252"/>
              <a:gd name="T6" fmla="*/ 38100 w 44"/>
              <a:gd name="T7" fmla="*/ 350308 h 252"/>
              <a:gd name="T8" fmla="*/ 69850 w 44"/>
              <a:gd name="T9" fmla="*/ 525462 h 2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252">
                <a:moveTo>
                  <a:pt x="0" y="0"/>
                </a:moveTo>
                <a:cubicBezTo>
                  <a:pt x="16" y="16"/>
                  <a:pt x="31" y="22"/>
                  <a:pt x="36" y="44"/>
                </a:cubicBezTo>
                <a:cubicBezTo>
                  <a:pt x="33" y="75"/>
                  <a:pt x="40" y="92"/>
                  <a:pt x="16" y="108"/>
                </a:cubicBezTo>
                <a:cubicBezTo>
                  <a:pt x="9" y="130"/>
                  <a:pt x="12" y="149"/>
                  <a:pt x="24" y="168"/>
                </a:cubicBezTo>
                <a:cubicBezTo>
                  <a:pt x="28" y="197"/>
                  <a:pt x="44" y="225"/>
                  <a:pt x="44" y="25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0" name="Freeform 10"/>
          <p:cNvSpPr>
            <a:spLocks/>
          </p:cNvSpPr>
          <p:nvPr/>
        </p:nvSpPr>
        <p:spPr bwMode="auto">
          <a:xfrm>
            <a:off x="4403558" y="6497052"/>
            <a:ext cx="225592" cy="338389"/>
          </a:xfrm>
          <a:custGeom>
            <a:avLst/>
            <a:gdLst>
              <a:gd name="T0" fmla="*/ 0 w 128"/>
              <a:gd name="T1" fmla="*/ 19890 h 153"/>
              <a:gd name="T2" fmla="*/ 141387 w 128"/>
              <a:gd name="T3" fmla="*/ 72932 h 153"/>
              <a:gd name="T4" fmla="*/ 208359 w 128"/>
              <a:gd name="T5" fmla="*/ 205534 h 153"/>
              <a:gd name="T6" fmla="*/ 238125 w 128"/>
              <a:gd name="T7" fmla="*/ 338137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153">
                <a:moveTo>
                  <a:pt x="0" y="9"/>
                </a:moveTo>
                <a:cubicBezTo>
                  <a:pt x="71" y="18"/>
                  <a:pt x="51" y="0"/>
                  <a:pt x="76" y="33"/>
                </a:cubicBezTo>
                <a:cubicBezTo>
                  <a:pt x="83" y="62"/>
                  <a:pt x="80" y="82"/>
                  <a:pt x="112" y="93"/>
                </a:cubicBezTo>
                <a:cubicBezTo>
                  <a:pt x="115" y="119"/>
                  <a:pt x="111" y="136"/>
                  <a:pt x="128" y="153"/>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1" name="Freeform 11"/>
          <p:cNvSpPr>
            <a:spLocks/>
          </p:cNvSpPr>
          <p:nvPr/>
        </p:nvSpPr>
        <p:spPr bwMode="auto">
          <a:xfrm>
            <a:off x="4844216" y="6623384"/>
            <a:ext cx="81213" cy="234616"/>
          </a:xfrm>
          <a:custGeom>
            <a:avLst/>
            <a:gdLst>
              <a:gd name="T0" fmla="*/ 0 w 60"/>
              <a:gd name="T1" fmla="*/ 0 h 156"/>
              <a:gd name="T2" fmla="*/ 68580 w 60"/>
              <a:gd name="T3" fmla="*/ 66268 h 156"/>
              <a:gd name="T4" fmla="*/ 62865 w 60"/>
              <a:gd name="T5" fmla="*/ 96390 h 156"/>
              <a:gd name="T6" fmla="*/ 51435 w 60"/>
              <a:gd name="T7" fmla="*/ 114463 h 156"/>
              <a:gd name="T8" fmla="*/ 68580 w 60"/>
              <a:gd name="T9" fmla="*/ 222901 h 156"/>
              <a:gd name="T10" fmla="*/ 85725 w 60"/>
              <a:gd name="T11" fmla="*/ 234950 h 1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56">
                <a:moveTo>
                  <a:pt x="0" y="0"/>
                </a:moveTo>
                <a:cubicBezTo>
                  <a:pt x="24" y="6"/>
                  <a:pt x="31" y="24"/>
                  <a:pt x="48" y="44"/>
                </a:cubicBezTo>
                <a:cubicBezTo>
                  <a:pt x="47" y="51"/>
                  <a:pt x="46" y="58"/>
                  <a:pt x="44" y="64"/>
                </a:cubicBezTo>
                <a:cubicBezTo>
                  <a:pt x="42" y="69"/>
                  <a:pt x="36" y="71"/>
                  <a:pt x="36" y="76"/>
                </a:cubicBezTo>
                <a:cubicBezTo>
                  <a:pt x="37" y="100"/>
                  <a:pt x="44" y="124"/>
                  <a:pt x="48" y="148"/>
                </a:cubicBezTo>
                <a:cubicBezTo>
                  <a:pt x="49" y="153"/>
                  <a:pt x="60" y="156"/>
                  <a:pt x="60" y="15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2" name="Freeform 12"/>
          <p:cNvSpPr>
            <a:spLocks/>
          </p:cNvSpPr>
          <p:nvPr/>
        </p:nvSpPr>
        <p:spPr bwMode="auto">
          <a:xfrm>
            <a:off x="4931444" y="6623385"/>
            <a:ext cx="99261" cy="124828"/>
          </a:xfrm>
          <a:custGeom>
            <a:avLst/>
            <a:gdLst>
              <a:gd name="T0" fmla="*/ 0 w 55"/>
              <a:gd name="T1" fmla="*/ 125413 h 57"/>
              <a:gd name="T2" fmla="*/ 17145 w 55"/>
              <a:gd name="T3" fmla="*/ 112212 h 57"/>
              <a:gd name="T4" fmla="*/ 51435 w 55"/>
              <a:gd name="T5" fmla="*/ 105611 h 57"/>
              <a:gd name="T6" fmla="*/ 74295 w 55"/>
              <a:gd name="T7" fmla="*/ 33003 h 57"/>
              <a:gd name="T8" fmla="*/ 102870 w 55"/>
              <a:gd name="T9" fmla="*/ 19802 h 57"/>
              <a:gd name="T10" fmla="*/ 97155 w 5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7">
                <a:moveTo>
                  <a:pt x="0" y="57"/>
                </a:moveTo>
                <a:cubicBezTo>
                  <a:pt x="3" y="55"/>
                  <a:pt x="6" y="52"/>
                  <a:pt x="9" y="51"/>
                </a:cubicBezTo>
                <a:cubicBezTo>
                  <a:pt x="15" y="49"/>
                  <a:pt x="22" y="51"/>
                  <a:pt x="27" y="48"/>
                </a:cubicBezTo>
                <a:cubicBezTo>
                  <a:pt x="36" y="44"/>
                  <a:pt x="38" y="22"/>
                  <a:pt x="39" y="15"/>
                </a:cubicBezTo>
                <a:cubicBezTo>
                  <a:pt x="47" y="18"/>
                  <a:pt x="52" y="22"/>
                  <a:pt x="54" y="9"/>
                </a:cubicBezTo>
                <a:cubicBezTo>
                  <a:pt x="55" y="6"/>
                  <a:pt x="51" y="0"/>
                  <a:pt x="51"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3" name="Freeform 13"/>
          <p:cNvSpPr>
            <a:spLocks/>
          </p:cNvSpPr>
          <p:nvPr/>
        </p:nvSpPr>
        <p:spPr bwMode="auto">
          <a:xfrm>
            <a:off x="5466849" y="6590298"/>
            <a:ext cx="70685" cy="177466"/>
          </a:xfrm>
          <a:custGeom>
            <a:avLst/>
            <a:gdLst>
              <a:gd name="T0" fmla="*/ 0 w 40"/>
              <a:gd name="T1" fmla="*/ 177800 h 81"/>
              <a:gd name="T2" fmla="*/ 22384 w 40"/>
              <a:gd name="T3" fmla="*/ 118533 h 81"/>
              <a:gd name="T4" fmla="*/ 27980 w 40"/>
              <a:gd name="T5" fmla="*/ 72437 h 81"/>
              <a:gd name="T6" fmla="*/ 50363 w 40"/>
              <a:gd name="T7" fmla="*/ 0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81">
                <a:moveTo>
                  <a:pt x="0" y="81"/>
                </a:moveTo>
                <a:cubicBezTo>
                  <a:pt x="5" y="73"/>
                  <a:pt x="12" y="54"/>
                  <a:pt x="12" y="54"/>
                </a:cubicBezTo>
                <a:cubicBezTo>
                  <a:pt x="13" y="47"/>
                  <a:pt x="12" y="40"/>
                  <a:pt x="15" y="33"/>
                </a:cubicBezTo>
                <a:cubicBezTo>
                  <a:pt x="21" y="17"/>
                  <a:pt x="40" y="13"/>
                  <a:pt x="27"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4" name="Freeform 14"/>
          <p:cNvSpPr>
            <a:spLocks/>
          </p:cNvSpPr>
          <p:nvPr/>
        </p:nvSpPr>
        <p:spPr bwMode="auto">
          <a:xfrm>
            <a:off x="5113422" y="6590298"/>
            <a:ext cx="105276" cy="237624"/>
          </a:xfrm>
          <a:custGeom>
            <a:avLst/>
            <a:gdLst>
              <a:gd name="T0" fmla="*/ 0 w 60"/>
              <a:gd name="T1" fmla="*/ 238125 h 108"/>
              <a:gd name="T2" fmla="*/ 61119 w 60"/>
              <a:gd name="T3" fmla="*/ 211667 h 108"/>
              <a:gd name="T4" fmla="*/ 94456 w 60"/>
              <a:gd name="T5" fmla="*/ 178594 h 108"/>
              <a:gd name="T6" fmla="*/ 88900 w 60"/>
              <a:gd name="T7" fmla="*/ 125677 h 108"/>
              <a:gd name="T8" fmla="*/ 77788 w 60"/>
              <a:gd name="T9" fmla="*/ 85990 h 108"/>
              <a:gd name="T10" fmla="*/ 83344 w 60"/>
              <a:gd name="T11" fmla="*/ 39688 h 108"/>
              <a:gd name="T12" fmla="*/ 111125 w 60"/>
              <a:gd name="T13" fmla="*/ 0 h 1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108">
                <a:moveTo>
                  <a:pt x="0" y="108"/>
                </a:moveTo>
                <a:cubicBezTo>
                  <a:pt x="11" y="104"/>
                  <a:pt x="21" y="99"/>
                  <a:pt x="33" y="96"/>
                </a:cubicBezTo>
                <a:cubicBezTo>
                  <a:pt x="36" y="94"/>
                  <a:pt x="50" y="85"/>
                  <a:pt x="51" y="81"/>
                </a:cubicBezTo>
                <a:cubicBezTo>
                  <a:pt x="52" y="73"/>
                  <a:pt x="50" y="65"/>
                  <a:pt x="48" y="57"/>
                </a:cubicBezTo>
                <a:cubicBezTo>
                  <a:pt x="47" y="51"/>
                  <a:pt x="42" y="39"/>
                  <a:pt x="42" y="39"/>
                </a:cubicBezTo>
                <a:cubicBezTo>
                  <a:pt x="43" y="32"/>
                  <a:pt x="42" y="25"/>
                  <a:pt x="45" y="18"/>
                </a:cubicBezTo>
                <a:cubicBezTo>
                  <a:pt x="48" y="11"/>
                  <a:pt x="60" y="0"/>
                  <a:pt x="60"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5" name="Freeform 15"/>
          <p:cNvSpPr>
            <a:spLocks/>
          </p:cNvSpPr>
          <p:nvPr/>
        </p:nvSpPr>
        <p:spPr bwMode="auto">
          <a:xfrm>
            <a:off x="3854618" y="4952499"/>
            <a:ext cx="2714625" cy="1670885"/>
          </a:xfrm>
          <a:custGeom>
            <a:avLst/>
            <a:gdLst>
              <a:gd name="T0" fmla="*/ 1413169 w 1539"/>
              <a:gd name="T1" fmla="*/ 0 h 758"/>
              <a:gd name="T2" fmla="*/ 1200914 w 1539"/>
              <a:gd name="T3" fmla="*/ 99145 h 758"/>
              <a:gd name="T4" fmla="*/ 832261 w 1539"/>
              <a:gd name="T5" fmla="*/ 323875 h 758"/>
              <a:gd name="T6" fmla="*/ 586493 w 1539"/>
              <a:gd name="T7" fmla="*/ 462679 h 758"/>
              <a:gd name="T8" fmla="*/ 463609 w 1539"/>
              <a:gd name="T9" fmla="*/ 588263 h 758"/>
              <a:gd name="T10" fmla="*/ 385410 w 1539"/>
              <a:gd name="T11" fmla="*/ 647750 h 758"/>
              <a:gd name="T12" fmla="*/ 173155 w 1539"/>
              <a:gd name="T13" fmla="*/ 806383 h 758"/>
              <a:gd name="T14" fmla="*/ 150812 w 1539"/>
              <a:gd name="T15" fmla="*/ 832822 h 758"/>
              <a:gd name="T16" fmla="*/ 0 w 1539"/>
              <a:gd name="T17" fmla="*/ 938577 h 758"/>
              <a:gd name="T18" fmla="*/ 61442 w 1539"/>
              <a:gd name="T19" fmla="*/ 1090600 h 758"/>
              <a:gd name="T20" fmla="*/ 184326 w 1539"/>
              <a:gd name="T21" fmla="*/ 1110429 h 758"/>
              <a:gd name="T22" fmla="*/ 128470 w 1539"/>
              <a:gd name="T23" fmla="*/ 1249233 h 758"/>
              <a:gd name="T24" fmla="*/ 55856 w 1539"/>
              <a:gd name="T25" fmla="*/ 1473962 h 758"/>
              <a:gd name="T26" fmla="*/ 402167 w 1539"/>
              <a:gd name="T27" fmla="*/ 1546669 h 758"/>
              <a:gd name="T28" fmla="*/ 703792 w 1539"/>
              <a:gd name="T29" fmla="*/ 1619376 h 758"/>
              <a:gd name="T30" fmla="*/ 1078030 w 1539"/>
              <a:gd name="T31" fmla="*/ 1652424 h 758"/>
              <a:gd name="T32" fmla="*/ 1240014 w 1539"/>
              <a:gd name="T33" fmla="*/ 1579717 h 758"/>
              <a:gd name="T34" fmla="*/ 1374069 w 1539"/>
              <a:gd name="T35" fmla="*/ 1500401 h 758"/>
              <a:gd name="T36" fmla="*/ 1524882 w 1539"/>
              <a:gd name="T37" fmla="*/ 1381427 h 758"/>
              <a:gd name="T38" fmla="*/ 1625423 w 1539"/>
              <a:gd name="T39" fmla="*/ 1315330 h 758"/>
              <a:gd name="T40" fmla="*/ 1776236 w 1539"/>
              <a:gd name="T41" fmla="*/ 1196355 h 758"/>
              <a:gd name="T42" fmla="*/ 2077861 w 1539"/>
              <a:gd name="T43" fmla="*/ 1024503 h 758"/>
              <a:gd name="T44" fmla="*/ 2669939 w 1539"/>
              <a:gd name="T45" fmla="*/ 984845 h 758"/>
              <a:gd name="T46" fmla="*/ 2837509 w 1539"/>
              <a:gd name="T47" fmla="*/ 984845 h 758"/>
              <a:gd name="T48" fmla="*/ 2636425 w 1539"/>
              <a:gd name="T49" fmla="*/ 786554 h 758"/>
              <a:gd name="T50" fmla="*/ 2474442 w 1539"/>
              <a:gd name="T51" fmla="*/ 634531 h 758"/>
              <a:gd name="T52" fmla="*/ 2345972 w 1539"/>
              <a:gd name="T53" fmla="*/ 515556 h 758"/>
              <a:gd name="T54" fmla="*/ 2116960 w 1539"/>
              <a:gd name="T55" fmla="*/ 317265 h 758"/>
              <a:gd name="T56" fmla="*/ 1921463 w 1539"/>
              <a:gd name="T57" fmla="*/ 204901 h 758"/>
              <a:gd name="T58" fmla="*/ 1837678 w 1539"/>
              <a:gd name="T59" fmla="*/ 178462 h 758"/>
              <a:gd name="T60" fmla="*/ 1653352 w 1539"/>
              <a:gd name="T61" fmla="*/ 79316 h 758"/>
              <a:gd name="T62" fmla="*/ 1519296 w 1539"/>
              <a:gd name="T63" fmla="*/ 33048 h 7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9" h="758">
                <a:moveTo>
                  <a:pt x="795" y="15"/>
                </a:moveTo>
                <a:cubicBezTo>
                  <a:pt x="784" y="15"/>
                  <a:pt x="775" y="0"/>
                  <a:pt x="759" y="0"/>
                </a:cubicBezTo>
                <a:cubicBezTo>
                  <a:pt x="743" y="0"/>
                  <a:pt x="715" y="7"/>
                  <a:pt x="696" y="15"/>
                </a:cubicBezTo>
                <a:cubicBezTo>
                  <a:pt x="680" y="20"/>
                  <a:pt x="662" y="43"/>
                  <a:pt x="645" y="45"/>
                </a:cubicBezTo>
                <a:cubicBezTo>
                  <a:pt x="604" y="59"/>
                  <a:pt x="571" y="50"/>
                  <a:pt x="531" y="63"/>
                </a:cubicBezTo>
                <a:cubicBezTo>
                  <a:pt x="509" y="79"/>
                  <a:pt x="473" y="138"/>
                  <a:pt x="447" y="147"/>
                </a:cubicBezTo>
                <a:cubicBezTo>
                  <a:pt x="421" y="156"/>
                  <a:pt x="385" y="172"/>
                  <a:pt x="360" y="180"/>
                </a:cubicBezTo>
                <a:cubicBezTo>
                  <a:pt x="346" y="194"/>
                  <a:pt x="331" y="201"/>
                  <a:pt x="315" y="210"/>
                </a:cubicBezTo>
                <a:cubicBezTo>
                  <a:pt x="302" y="217"/>
                  <a:pt x="293" y="229"/>
                  <a:pt x="279" y="234"/>
                </a:cubicBezTo>
                <a:cubicBezTo>
                  <a:pt x="266" y="247"/>
                  <a:pt x="259" y="251"/>
                  <a:pt x="249" y="267"/>
                </a:cubicBezTo>
                <a:cubicBezTo>
                  <a:pt x="245" y="273"/>
                  <a:pt x="237" y="272"/>
                  <a:pt x="231" y="276"/>
                </a:cubicBezTo>
                <a:cubicBezTo>
                  <a:pt x="223" y="287"/>
                  <a:pt x="217" y="285"/>
                  <a:pt x="207" y="294"/>
                </a:cubicBezTo>
                <a:cubicBezTo>
                  <a:pt x="174" y="321"/>
                  <a:pt x="134" y="334"/>
                  <a:pt x="99" y="357"/>
                </a:cubicBezTo>
                <a:cubicBezTo>
                  <a:pt x="97" y="360"/>
                  <a:pt x="96" y="364"/>
                  <a:pt x="93" y="366"/>
                </a:cubicBezTo>
                <a:cubicBezTo>
                  <a:pt x="91" y="368"/>
                  <a:pt x="86" y="367"/>
                  <a:pt x="84" y="369"/>
                </a:cubicBezTo>
                <a:cubicBezTo>
                  <a:pt x="82" y="371"/>
                  <a:pt x="83" y="376"/>
                  <a:pt x="81" y="378"/>
                </a:cubicBezTo>
                <a:cubicBezTo>
                  <a:pt x="65" y="394"/>
                  <a:pt x="47" y="400"/>
                  <a:pt x="27" y="405"/>
                </a:cubicBezTo>
                <a:cubicBezTo>
                  <a:pt x="16" y="414"/>
                  <a:pt x="4" y="413"/>
                  <a:pt x="0" y="426"/>
                </a:cubicBezTo>
                <a:cubicBezTo>
                  <a:pt x="3" y="449"/>
                  <a:pt x="8" y="467"/>
                  <a:pt x="15" y="489"/>
                </a:cubicBezTo>
                <a:cubicBezTo>
                  <a:pt x="17" y="495"/>
                  <a:pt x="33" y="495"/>
                  <a:pt x="33" y="495"/>
                </a:cubicBezTo>
                <a:cubicBezTo>
                  <a:pt x="43" y="492"/>
                  <a:pt x="50" y="486"/>
                  <a:pt x="60" y="483"/>
                </a:cubicBezTo>
                <a:cubicBezTo>
                  <a:pt x="89" y="486"/>
                  <a:pt x="91" y="481"/>
                  <a:pt x="99" y="504"/>
                </a:cubicBezTo>
                <a:cubicBezTo>
                  <a:pt x="95" y="529"/>
                  <a:pt x="82" y="533"/>
                  <a:pt x="63" y="546"/>
                </a:cubicBezTo>
                <a:cubicBezTo>
                  <a:pt x="55" y="558"/>
                  <a:pt x="55" y="562"/>
                  <a:pt x="69" y="567"/>
                </a:cubicBezTo>
                <a:cubicBezTo>
                  <a:pt x="65" y="597"/>
                  <a:pt x="64" y="586"/>
                  <a:pt x="51" y="606"/>
                </a:cubicBezTo>
                <a:cubicBezTo>
                  <a:pt x="47" y="628"/>
                  <a:pt x="42" y="651"/>
                  <a:pt x="30" y="669"/>
                </a:cubicBezTo>
                <a:cubicBezTo>
                  <a:pt x="36" y="713"/>
                  <a:pt x="39" y="699"/>
                  <a:pt x="96" y="696"/>
                </a:cubicBezTo>
                <a:cubicBezTo>
                  <a:pt x="122" y="687"/>
                  <a:pt x="189" y="700"/>
                  <a:pt x="216" y="702"/>
                </a:cubicBezTo>
                <a:cubicBezTo>
                  <a:pt x="246" y="707"/>
                  <a:pt x="275" y="713"/>
                  <a:pt x="306" y="717"/>
                </a:cubicBezTo>
                <a:cubicBezTo>
                  <a:pt x="324" y="735"/>
                  <a:pt x="354" y="733"/>
                  <a:pt x="378" y="735"/>
                </a:cubicBezTo>
                <a:cubicBezTo>
                  <a:pt x="402" y="743"/>
                  <a:pt x="409" y="744"/>
                  <a:pt x="435" y="747"/>
                </a:cubicBezTo>
                <a:cubicBezTo>
                  <a:pt x="481" y="758"/>
                  <a:pt x="533" y="752"/>
                  <a:pt x="579" y="750"/>
                </a:cubicBezTo>
                <a:cubicBezTo>
                  <a:pt x="609" y="740"/>
                  <a:pt x="563" y="757"/>
                  <a:pt x="597" y="738"/>
                </a:cubicBezTo>
                <a:cubicBezTo>
                  <a:pt x="617" y="727"/>
                  <a:pt x="644" y="723"/>
                  <a:pt x="666" y="717"/>
                </a:cubicBezTo>
                <a:cubicBezTo>
                  <a:pt x="676" y="714"/>
                  <a:pt x="683" y="708"/>
                  <a:pt x="693" y="705"/>
                </a:cubicBezTo>
                <a:cubicBezTo>
                  <a:pt x="705" y="693"/>
                  <a:pt x="723" y="689"/>
                  <a:pt x="738" y="681"/>
                </a:cubicBezTo>
                <a:cubicBezTo>
                  <a:pt x="749" y="676"/>
                  <a:pt x="753" y="667"/>
                  <a:pt x="765" y="663"/>
                </a:cubicBezTo>
                <a:cubicBezTo>
                  <a:pt x="781" y="647"/>
                  <a:pt x="803" y="643"/>
                  <a:pt x="819" y="627"/>
                </a:cubicBezTo>
                <a:cubicBezTo>
                  <a:pt x="826" y="620"/>
                  <a:pt x="829" y="616"/>
                  <a:pt x="837" y="612"/>
                </a:cubicBezTo>
                <a:cubicBezTo>
                  <a:pt x="847" y="607"/>
                  <a:pt x="864" y="603"/>
                  <a:pt x="873" y="597"/>
                </a:cubicBezTo>
                <a:cubicBezTo>
                  <a:pt x="890" y="586"/>
                  <a:pt x="908" y="564"/>
                  <a:pt x="927" y="558"/>
                </a:cubicBezTo>
                <a:cubicBezTo>
                  <a:pt x="938" y="554"/>
                  <a:pt x="944" y="553"/>
                  <a:pt x="954" y="543"/>
                </a:cubicBezTo>
                <a:cubicBezTo>
                  <a:pt x="967" y="530"/>
                  <a:pt x="987" y="516"/>
                  <a:pt x="1002" y="507"/>
                </a:cubicBezTo>
                <a:cubicBezTo>
                  <a:pt x="1037" y="488"/>
                  <a:pt x="1077" y="475"/>
                  <a:pt x="1116" y="465"/>
                </a:cubicBezTo>
                <a:cubicBezTo>
                  <a:pt x="1170" y="429"/>
                  <a:pt x="1262" y="443"/>
                  <a:pt x="1320" y="441"/>
                </a:cubicBezTo>
                <a:cubicBezTo>
                  <a:pt x="1356" y="429"/>
                  <a:pt x="1434" y="447"/>
                  <a:pt x="1434" y="447"/>
                </a:cubicBezTo>
                <a:cubicBezTo>
                  <a:pt x="1467" y="454"/>
                  <a:pt x="1473" y="452"/>
                  <a:pt x="1515" y="450"/>
                </a:cubicBezTo>
                <a:cubicBezTo>
                  <a:pt x="1518" y="449"/>
                  <a:pt x="1522" y="449"/>
                  <a:pt x="1524" y="447"/>
                </a:cubicBezTo>
                <a:cubicBezTo>
                  <a:pt x="1539" y="432"/>
                  <a:pt x="1502" y="419"/>
                  <a:pt x="1494" y="414"/>
                </a:cubicBezTo>
                <a:cubicBezTo>
                  <a:pt x="1481" y="394"/>
                  <a:pt x="1440" y="365"/>
                  <a:pt x="1416" y="357"/>
                </a:cubicBezTo>
                <a:cubicBezTo>
                  <a:pt x="1405" y="346"/>
                  <a:pt x="1399" y="333"/>
                  <a:pt x="1386" y="324"/>
                </a:cubicBezTo>
                <a:cubicBezTo>
                  <a:pt x="1379" y="304"/>
                  <a:pt x="1347" y="297"/>
                  <a:pt x="1329" y="288"/>
                </a:cubicBezTo>
                <a:cubicBezTo>
                  <a:pt x="1307" y="277"/>
                  <a:pt x="1308" y="261"/>
                  <a:pt x="1293" y="246"/>
                </a:cubicBezTo>
                <a:cubicBezTo>
                  <a:pt x="1284" y="237"/>
                  <a:pt x="1271" y="237"/>
                  <a:pt x="1260" y="234"/>
                </a:cubicBezTo>
                <a:cubicBezTo>
                  <a:pt x="1246" y="215"/>
                  <a:pt x="1235" y="194"/>
                  <a:pt x="1212" y="186"/>
                </a:cubicBezTo>
                <a:cubicBezTo>
                  <a:pt x="1188" y="168"/>
                  <a:pt x="1161" y="160"/>
                  <a:pt x="1137" y="144"/>
                </a:cubicBezTo>
                <a:cubicBezTo>
                  <a:pt x="1123" y="123"/>
                  <a:pt x="1096" y="124"/>
                  <a:pt x="1074" y="117"/>
                </a:cubicBezTo>
                <a:cubicBezTo>
                  <a:pt x="1063" y="101"/>
                  <a:pt x="1048" y="101"/>
                  <a:pt x="1032" y="93"/>
                </a:cubicBezTo>
                <a:cubicBezTo>
                  <a:pt x="1012" y="83"/>
                  <a:pt x="1034" y="91"/>
                  <a:pt x="1014" y="78"/>
                </a:cubicBezTo>
                <a:cubicBezTo>
                  <a:pt x="1006" y="73"/>
                  <a:pt x="1000" y="85"/>
                  <a:pt x="987" y="81"/>
                </a:cubicBezTo>
                <a:cubicBezTo>
                  <a:pt x="974" y="77"/>
                  <a:pt x="952" y="61"/>
                  <a:pt x="936" y="54"/>
                </a:cubicBezTo>
                <a:cubicBezTo>
                  <a:pt x="922" y="49"/>
                  <a:pt x="901" y="42"/>
                  <a:pt x="888" y="36"/>
                </a:cubicBezTo>
                <a:cubicBezTo>
                  <a:pt x="881" y="33"/>
                  <a:pt x="874" y="35"/>
                  <a:pt x="867" y="33"/>
                </a:cubicBezTo>
                <a:cubicBezTo>
                  <a:pt x="850" y="27"/>
                  <a:pt x="833" y="21"/>
                  <a:pt x="816" y="15"/>
                </a:cubicBezTo>
                <a:cubicBezTo>
                  <a:pt x="801" y="19"/>
                  <a:pt x="808" y="19"/>
                  <a:pt x="795" y="15"/>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6" name="Freeform 16" descr="Крупное конфетти"/>
          <p:cNvSpPr>
            <a:spLocks/>
          </p:cNvSpPr>
          <p:nvPr/>
        </p:nvSpPr>
        <p:spPr bwMode="auto">
          <a:xfrm>
            <a:off x="2245394" y="5708984"/>
            <a:ext cx="1878430" cy="872289"/>
          </a:xfrm>
          <a:custGeom>
            <a:avLst/>
            <a:gdLst>
              <a:gd name="T0" fmla="*/ 61438 w 1065"/>
              <a:gd name="T1" fmla="*/ 407899 h 396"/>
              <a:gd name="T2" fmla="*/ 273680 w 1065"/>
              <a:gd name="T3" fmla="*/ 381441 h 396"/>
              <a:gd name="T4" fmla="*/ 379801 w 1065"/>
              <a:gd name="T5" fmla="*/ 361597 h 396"/>
              <a:gd name="T6" fmla="*/ 508264 w 1065"/>
              <a:gd name="T7" fmla="*/ 341753 h 396"/>
              <a:gd name="T8" fmla="*/ 569702 w 1065"/>
              <a:gd name="T9" fmla="*/ 302066 h 396"/>
              <a:gd name="T10" fmla="*/ 955089 w 1065"/>
              <a:gd name="T11" fmla="*/ 255764 h 396"/>
              <a:gd name="T12" fmla="*/ 1050039 w 1065"/>
              <a:gd name="T13" fmla="*/ 240330 h 396"/>
              <a:gd name="T14" fmla="*/ 1228769 w 1065"/>
              <a:gd name="T15" fmla="*/ 200642 h 396"/>
              <a:gd name="T16" fmla="*/ 1351646 w 1065"/>
              <a:gd name="T17" fmla="*/ 180799 h 396"/>
              <a:gd name="T18" fmla="*/ 1485694 w 1065"/>
              <a:gd name="T19" fmla="*/ 160955 h 396"/>
              <a:gd name="T20" fmla="*/ 1508035 w 1065"/>
              <a:gd name="T21" fmla="*/ 154340 h 396"/>
              <a:gd name="T22" fmla="*/ 1636497 w 1065"/>
              <a:gd name="T23" fmla="*/ 130087 h 396"/>
              <a:gd name="T24" fmla="*/ 1714692 w 1065"/>
              <a:gd name="T25" fmla="*/ 103628 h 396"/>
              <a:gd name="T26" fmla="*/ 1820813 w 1065"/>
              <a:gd name="T27" fmla="*/ 77170 h 396"/>
              <a:gd name="T28" fmla="*/ 1882251 w 1065"/>
              <a:gd name="T29" fmla="*/ 41892 h 396"/>
              <a:gd name="T30" fmla="*/ 1854325 w 1065"/>
              <a:gd name="T31" fmla="*/ 48507 h 396"/>
              <a:gd name="T32" fmla="*/ 1921349 w 1065"/>
              <a:gd name="T33" fmla="*/ 2205 h 396"/>
              <a:gd name="T34" fmla="*/ 1809642 w 1065"/>
              <a:gd name="T35" fmla="*/ 90399 h 396"/>
              <a:gd name="T36" fmla="*/ 1865495 w 1065"/>
              <a:gd name="T37" fmla="*/ 268993 h 396"/>
              <a:gd name="T38" fmla="*/ 1971616 w 1065"/>
              <a:gd name="T39" fmla="*/ 282222 h 396"/>
              <a:gd name="T40" fmla="*/ 1943690 w 1065"/>
              <a:gd name="T41" fmla="*/ 361597 h 396"/>
              <a:gd name="T42" fmla="*/ 1904593 w 1065"/>
              <a:gd name="T43" fmla="*/ 407899 h 396"/>
              <a:gd name="T44" fmla="*/ 1971616 w 1065"/>
              <a:gd name="T45" fmla="*/ 491684 h 396"/>
              <a:gd name="T46" fmla="*/ 1938104 w 1065"/>
              <a:gd name="T47" fmla="*/ 551215 h 396"/>
              <a:gd name="T48" fmla="*/ 1887837 w 1065"/>
              <a:gd name="T49" fmla="*/ 546806 h 396"/>
              <a:gd name="T50" fmla="*/ 1915763 w 1065"/>
              <a:gd name="T51" fmla="*/ 619566 h 396"/>
              <a:gd name="T52" fmla="*/ 1854325 w 1065"/>
              <a:gd name="T53" fmla="*/ 643819 h 396"/>
              <a:gd name="T54" fmla="*/ 1843154 w 1065"/>
              <a:gd name="T55" fmla="*/ 692326 h 396"/>
              <a:gd name="T56" fmla="*/ 1904593 w 1065"/>
              <a:gd name="T57" fmla="*/ 690122 h 396"/>
              <a:gd name="T58" fmla="*/ 1893422 w 1065"/>
              <a:gd name="T59" fmla="*/ 762882 h 396"/>
              <a:gd name="T60" fmla="*/ 1675595 w 1065"/>
              <a:gd name="T61" fmla="*/ 811389 h 396"/>
              <a:gd name="T62" fmla="*/ 1407500 w 1065"/>
              <a:gd name="T63" fmla="*/ 851076 h 396"/>
              <a:gd name="T64" fmla="*/ 1016527 w 1065"/>
              <a:gd name="T65" fmla="*/ 818003 h 396"/>
              <a:gd name="T66" fmla="*/ 832212 w 1065"/>
              <a:gd name="T67" fmla="*/ 732014 h 396"/>
              <a:gd name="T68" fmla="*/ 625555 w 1065"/>
              <a:gd name="T69" fmla="*/ 646024 h 396"/>
              <a:gd name="T70" fmla="*/ 575287 w 1065"/>
              <a:gd name="T71" fmla="*/ 612951 h 396"/>
              <a:gd name="T72" fmla="*/ 519434 w 1065"/>
              <a:gd name="T73" fmla="*/ 593108 h 396"/>
              <a:gd name="T74" fmla="*/ 407728 w 1065"/>
              <a:gd name="T75" fmla="*/ 546806 h 396"/>
              <a:gd name="T76" fmla="*/ 318363 w 1065"/>
              <a:gd name="T77" fmla="*/ 493889 h 396"/>
              <a:gd name="T78" fmla="*/ 150804 w 1065"/>
              <a:gd name="T79" fmla="*/ 434358 h 396"/>
              <a:gd name="T80" fmla="*/ 67024 w 1065"/>
              <a:gd name="T81" fmla="*/ 414514 h 396"/>
              <a:gd name="T82" fmla="*/ 61438 w 1065"/>
              <a:gd name="T83" fmla="*/ 407899 h 3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65" h="396">
                <a:moveTo>
                  <a:pt x="33" y="185"/>
                </a:moveTo>
                <a:cubicBezTo>
                  <a:pt x="71" y="177"/>
                  <a:pt x="108" y="175"/>
                  <a:pt x="147" y="173"/>
                </a:cubicBezTo>
                <a:cubicBezTo>
                  <a:pt x="177" y="163"/>
                  <a:pt x="159" y="167"/>
                  <a:pt x="204" y="164"/>
                </a:cubicBezTo>
                <a:cubicBezTo>
                  <a:pt x="227" y="159"/>
                  <a:pt x="249" y="157"/>
                  <a:pt x="273" y="155"/>
                </a:cubicBezTo>
                <a:cubicBezTo>
                  <a:pt x="289" y="152"/>
                  <a:pt x="292" y="141"/>
                  <a:pt x="306" y="137"/>
                </a:cubicBezTo>
                <a:cubicBezTo>
                  <a:pt x="371" y="120"/>
                  <a:pt x="447" y="118"/>
                  <a:pt x="513" y="116"/>
                </a:cubicBezTo>
                <a:cubicBezTo>
                  <a:pt x="556" y="111"/>
                  <a:pt x="540" y="111"/>
                  <a:pt x="564" y="109"/>
                </a:cubicBezTo>
                <a:cubicBezTo>
                  <a:pt x="588" y="105"/>
                  <a:pt x="633" y="95"/>
                  <a:pt x="660" y="91"/>
                </a:cubicBezTo>
                <a:cubicBezTo>
                  <a:pt x="682" y="89"/>
                  <a:pt x="705" y="88"/>
                  <a:pt x="726" y="82"/>
                </a:cubicBezTo>
                <a:cubicBezTo>
                  <a:pt x="746" y="77"/>
                  <a:pt x="784" y="75"/>
                  <a:pt x="798" y="73"/>
                </a:cubicBezTo>
                <a:cubicBezTo>
                  <a:pt x="812" y="71"/>
                  <a:pt x="797" y="72"/>
                  <a:pt x="810" y="70"/>
                </a:cubicBezTo>
                <a:cubicBezTo>
                  <a:pt x="832" y="63"/>
                  <a:pt x="855" y="62"/>
                  <a:pt x="879" y="59"/>
                </a:cubicBezTo>
                <a:cubicBezTo>
                  <a:pt x="895" y="55"/>
                  <a:pt x="903" y="50"/>
                  <a:pt x="921" y="47"/>
                </a:cubicBezTo>
                <a:cubicBezTo>
                  <a:pt x="939" y="41"/>
                  <a:pt x="959" y="40"/>
                  <a:pt x="978" y="35"/>
                </a:cubicBezTo>
                <a:cubicBezTo>
                  <a:pt x="1005" y="28"/>
                  <a:pt x="984" y="28"/>
                  <a:pt x="1011" y="19"/>
                </a:cubicBezTo>
                <a:cubicBezTo>
                  <a:pt x="1014" y="18"/>
                  <a:pt x="999" y="21"/>
                  <a:pt x="996" y="22"/>
                </a:cubicBezTo>
                <a:cubicBezTo>
                  <a:pt x="990" y="25"/>
                  <a:pt x="1038" y="0"/>
                  <a:pt x="1032" y="1"/>
                </a:cubicBezTo>
                <a:cubicBezTo>
                  <a:pt x="1010" y="5"/>
                  <a:pt x="993" y="34"/>
                  <a:pt x="972" y="41"/>
                </a:cubicBezTo>
                <a:cubicBezTo>
                  <a:pt x="958" y="83"/>
                  <a:pt x="957" y="107"/>
                  <a:pt x="1002" y="122"/>
                </a:cubicBezTo>
                <a:cubicBezTo>
                  <a:pt x="1024" y="115"/>
                  <a:pt x="1028" y="125"/>
                  <a:pt x="1059" y="128"/>
                </a:cubicBezTo>
                <a:cubicBezTo>
                  <a:pt x="1065" y="145"/>
                  <a:pt x="1065" y="150"/>
                  <a:pt x="1044" y="164"/>
                </a:cubicBezTo>
                <a:cubicBezTo>
                  <a:pt x="1030" y="185"/>
                  <a:pt x="1039" y="180"/>
                  <a:pt x="1023" y="185"/>
                </a:cubicBezTo>
                <a:cubicBezTo>
                  <a:pt x="1019" y="200"/>
                  <a:pt x="1052" y="209"/>
                  <a:pt x="1059" y="223"/>
                </a:cubicBezTo>
                <a:cubicBezTo>
                  <a:pt x="1061" y="231"/>
                  <a:pt x="1048" y="246"/>
                  <a:pt x="1041" y="250"/>
                </a:cubicBezTo>
                <a:cubicBezTo>
                  <a:pt x="1034" y="254"/>
                  <a:pt x="1016" y="243"/>
                  <a:pt x="1014" y="248"/>
                </a:cubicBezTo>
                <a:cubicBezTo>
                  <a:pt x="1010" y="263"/>
                  <a:pt x="1035" y="268"/>
                  <a:pt x="1029" y="281"/>
                </a:cubicBezTo>
                <a:cubicBezTo>
                  <a:pt x="1026" y="287"/>
                  <a:pt x="998" y="286"/>
                  <a:pt x="996" y="292"/>
                </a:cubicBezTo>
                <a:cubicBezTo>
                  <a:pt x="995" y="295"/>
                  <a:pt x="990" y="314"/>
                  <a:pt x="990" y="314"/>
                </a:cubicBezTo>
                <a:cubicBezTo>
                  <a:pt x="991" y="319"/>
                  <a:pt x="1031" y="309"/>
                  <a:pt x="1023" y="313"/>
                </a:cubicBezTo>
                <a:cubicBezTo>
                  <a:pt x="1015" y="318"/>
                  <a:pt x="1025" y="342"/>
                  <a:pt x="1017" y="346"/>
                </a:cubicBezTo>
                <a:cubicBezTo>
                  <a:pt x="985" y="364"/>
                  <a:pt x="947" y="364"/>
                  <a:pt x="900" y="368"/>
                </a:cubicBezTo>
                <a:cubicBezTo>
                  <a:pt x="847" y="386"/>
                  <a:pt x="821" y="384"/>
                  <a:pt x="756" y="386"/>
                </a:cubicBezTo>
                <a:cubicBezTo>
                  <a:pt x="727" y="396"/>
                  <a:pt x="585" y="373"/>
                  <a:pt x="546" y="371"/>
                </a:cubicBezTo>
                <a:cubicBezTo>
                  <a:pt x="517" y="352"/>
                  <a:pt x="480" y="343"/>
                  <a:pt x="447" y="332"/>
                </a:cubicBezTo>
                <a:cubicBezTo>
                  <a:pt x="410" y="320"/>
                  <a:pt x="374" y="304"/>
                  <a:pt x="336" y="293"/>
                </a:cubicBezTo>
                <a:cubicBezTo>
                  <a:pt x="322" y="289"/>
                  <a:pt x="325" y="289"/>
                  <a:pt x="309" y="278"/>
                </a:cubicBezTo>
                <a:cubicBezTo>
                  <a:pt x="301" y="272"/>
                  <a:pt x="288" y="274"/>
                  <a:pt x="279" y="269"/>
                </a:cubicBezTo>
                <a:cubicBezTo>
                  <a:pt x="260" y="259"/>
                  <a:pt x="240" y="252"/>
                  <a:pt x="219" y="248"/>
                </a:cubicBezTo>
                <a:cubicBezTo>
                  <a:pt x="204" y="238"/>
                  <a:pt x="189" y="228"/>
                  <a:pt x="171" y="224"/>
                </a:cubicBezTo>
                <a:cubicBezTo>
                  <a:pt x="139" y="202"/>
                  <a:pt x="122" y="200"/>
                  <a:pt x="81" y="197"/>
                </a:cubicBezTo>
                <a:cubicBezTo>
                  <a:pt x="54" y="188"/>
                  <a:pt x="69" y="192"/>
                  <a:pt x="36" y="188"/>
                </a:cubicBezTo>
                <a:cubicBezTo>
                  <a:pt x="1" y="192"/>
                  <a:pt x="0" y="193"/>
                  <a:pt x="33" y="185"/>
                </a:cubicBezTo>
                <a:close/>
              </a:path>
            </a:pathLst>
          </a:custGeom>
          <a:pattFill prst="lgConfetti">
            <a:fgClr>
              <a:srgbClr val="FF9900"/>
            </a:fgClr>
            <a:bgClr>
              <a:schemeClr val="bg1"/>
            </a:bgClr>
          </a:patt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7" name="Freeform 17" descr="Крупное конфетти"/>
          <p:cNvSpPr>
            <a:spLocks/>
          </p:cNvSpPr>
          <p:nvPr/>
        </p:nvSpPr>
        <p:spPr bwMode="auto">
          <a:xfrm>
            <a:off x="6140618" y="5514976"/>
            <a:ext cx="1174582" cy="630153"/>
          </a:xfrm>
          <a:custGeom>
            <a:avLst/>
            <a:gdLst>
              <a:gd name="T0" fmla="*/ 27924 w 666"/>
              <a:gd name="T1" fmla="*/ 26444 h 286"/>
              <a:gd name="T2" fmla="*/ 122867 w 666"/>
              <a:gd name="T3" fmla="*/ 72720 h 286"/>
              <a:gd name="T4" fmla="*/ 223394 w 666"/>
              <a:gd name="T5" fmla="*/ 99163 h 286"/>
              <a:gd name="T6" fmla="*/ 284827 w 666"/>
              <a:gd name="T7" fmla="*/ 132218 h 286"/>
              <a:gd name="T8" fmla="*/ 363015 w 666"/>
              <a:gd name="T9" fmla="*/ 178494 h 286"/>
              <a:gd name="T10" fmla="*/ 457958 w 666"/>
              <a:gd name="T11" fmla="*/ 231381 h 286"/>
              <a:gd name="T12" fmla="*/ 569655 w 666"/>
              <a:gd name="T13" fmla="*/ 290879 h 286"/>
              <a:gd name="T14" fmla="*/ 625503 w 666"/>
              <a:gd name="T15" fmla="*/ 317323 h 286"/>
              <a:gd name="T16" fmla="*/ 636673 w 666"/>
              <a:gd name="T17" fmla="*/ 323934 h 286"/>
              <a:gd name="T18" fmla="*/ 659012 w 666"/>
              <a:gd name="T19" fmla="*/ 350377 h 286"/>
              <a:gd name="T20" fmla="*/ 1044367 w 666"/>
              <a:gd name="T21" fmla="*/ 528871 h 286"/>
              <a:gd name="T22" fmla="*/ 1178404 w 666"/>
              <a:gd name="T23" fmla="*/ 581758 h 286"/>
              <a:gd name="T24" fmla="*/ 1239837 w 666"/>
              <a:gd name="T25" fmla="*/ 614813 h 286"/>
              <a:gd name="T26" fmla="*/ 994104 w 666"/>
              <a:gd name="T27" fmla="*/ 594980 h 286"/>
              <a:gd name="T28" fmla="*/ 619919 w 666"/>
              <a:gd name="T29" fmla="*/ 535482 h 286"/>
              <a:gd name="T30" fmla="*/ 407694 w 666"/>
              <a:gd name="T31" fmla="*/ 409875 h 286"/>
              <a:gd name="T32" fmla="*/ 301582 w 666"/>
              <a:gd name="T33" fmla="*/ 330544 h 286"/>
              <a:gd name="T34" fmla="*/ 251318 w 666"/>
              <a:gd name="T35" fmla="*/ 290879 h 286"/>
              <a:gd name="T36" fmla="*/ 195470 w 666"/>
              <a:gd name="T37" fmla="*/ 224770 h 286"/>
              <a:gd name="T38" fmla="*/ 111697 w 666"/>
              <a:gd name="T39" fmla="*/ 132218 h 286"/>
              <a:gd name="T40" fmla="*/ 83773 w 666"/>
              <a:gd name="T41" fmla="*/ 92552 h 286"/>
              <a:gd name="T42" fmla="*/ 50264 w 666"/>
              <a:gd name="T43" fmla="*/ 46276 h 286"/>
              <a:gd name="T44" fmla="*/ 5585 w 666"/>
              <a:gd name="T45" fmla="*/ 39665 h 286"/>
              <a:gd name="T46" fmla="*/ 11170 w 666"/>
              <a:gd name="T47" fmla="*/ 46276 h 286"/>
              <a:gd name="T48" fmla="*/ 27924 w 666"/>
              <a:gd name="T49" fmla="*/ 26444 h 2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6" h="286">
                <a:moveTo>
                  <a:pt x="15" y="12"/>
                </a:moveTo>
                <a:cubicBezTo>
                  <a:pt x="45" y="16"/>
                  <a:pt x="43" y="25"/>
                  <a:pt x="66" y="33"/>
                </a:cubicBezTo>
                <a:cubicBezTo>
                  <a:pt x="86" y="40"/>
                  <a:pt x="99" y="42"/>
                  <a:pt x="120" y="45"/>
                </a:cubicBezTo>
                <a:cubicBezTo>
                  <a:pt x="130" y="53"/>
                  <a:pt x="141" y="56"/>
                  <a:pt x="153" y="60"/>
                </a:cubicBezTo>
                <a:cubicBezTo>
                  <a:pt x="164" y="76"/>
                  <a:pt x="176" y="78"/>
                  <a:pt x="195" y="81"/>
                </a:cubicBezTo>
                <a:cubicBezTo>
                  <a:pt x="211" y="92"/>
                  <a:pt x="231" y="94"/>
                  <a:pt x="246" y="105"/>
                </a:cubicBezTo>
                <a:cubicBezTo>
                  <a:pt x="266" y="119"/>
                  <a:pt x="281" y="128"/>
                  <a:pt x="306" y="132"/>
                </a:cubicBezTo>
                <a:cubicBezTo>
                  <a:pt x="320" y="142"/>
                  <a:pt x="315" y="137"/>
                  <a:pt x="336" y="144"/>
                </a:cubicBezTo>
                <a:cubicBezTo>
                  <a:pt x="339" y="145"/>
                  <a:pt x="342" y="147"/>
                  <a:pt x="342" y="147"/>
                </a:cubicBezTo>
                <a:cubicBezTo>
                  <a:pt x="344" y="146"/>
                  <a:pt x="318" y="144"/>
                  <a:pt x="354" y="159"/>
                </a:cubicBezTo>
                <a:cubicBezTo>
                  <a:pt x="390" y="174"/>
                  <a:pt x="515" y="223"/>
                  <a:pt x="561" y="240"/>
                </a:cubicBezTo>
                <a:cubicBezTo>
                  <a:pt x="585" y="248"/>
                  <a:pt x="608" y="257"/>
                  <a:pt x="633" y="264"/>
                </a:cubicBezTo>
                <a:cubicBezTo>
                  <a:pt x="645" y="267"/>
                  <a:pt x="666" y="279"/>
                  <a:pt x="666" y="279"/>
                </a:cubicBezTo>
                <a:cubicBezTo>
                  <a:pt x="620" y="286"/>
                  <a:pt x="579" y="274"/>
                  <a:pt x="534" y="270"/>
                </a:cubicBezTo>
                <a:cubicBezTo>
                  <a:pt x="466" y="264"/>
                  <a:pt x="400" y="250"/>
                  <a:pt x="333" y="243"/>
                </a:cubicBezTo>
                <a:cubicBezTo>
                  <a:pt x="300" y="232"/>
                  <a:pt x="249" y="193"/>
                  <a:pt x="219" y="186"/>
                </a:cubicBezTo>
                <a:cubicBezTo>
                  <a:pt x="195" y="170"/>
                  <a:pt x="187" y="163"/>
                  <a:pt x="162" y="150"/>
                </a:cubicBezTo>
                <a:cubicBezTo>
                  <a:pt x="152" y="145"/>
                  <a:pt x="135" y="132"/>
                  <a:pt x="135" y="132"/>
                </a:cubicBezTo>
                <a:cubicBezTo>
                  <a:pt x="130" y="117"/>
                  <a:pt x="115" y="114"/>
                  <a:pt x="105" y="102"/>
                </a:cubicBezTo>
                <a:cubicBezTo>
                  <a:pt x="92" y="86"/>
                  <a:pt x="76" y="73"/>
                  <a:pt x="60" y="60"/>
                </a:cubicBezTo>
                <a:cubicBezTo>
                  <a:pt x="54" y="55"/>
                  <a:pt x="52" y="46"/>
                  <a:pt x="45" y="42"/>
                </a:cubicBezTo>
                <a:cubicBezTo>
                  <a:pt x="34" y="35"/>
                  <a:pt x="40" y="24"/>
                  <a:pt x="27" y="21"/>
                </a:cubicBezTo>
                <a:cubicBezTo>
                  <a:pt x="29" y="18"/>
                  <a:pt x="0" y="16"/>
                  <a:pt x="3" y="18"/>
                </a:cubicBezTo>
                <a:cubicBezTo>
                  <a:pt x="6" y="20"/>
                  <a:pt x="14" y="51"/>
                  <a:pt x="6" y="21"/>
                </a:cubicBezTo>
                <a:cubicBezTo>
                  <a:pt x="13" y="0"/>
                  <a:pt x="44" y="19"/>
                  <a:pt x="15" y="12"/>
                </a:cubicBezTo>
                <a:close/>
              </a:path>
            </a:pathLst>
          </a:custGeom>
          <a:pattFill prst="lgConfetti">
            <a:fgClr>
              <a:srgbClr val="FF9900"/>
            </a:fgClr>
            <a:bgClr>
              <a:schemeClr val="bg1"/>
            </a:bgClr>
          </a:patt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8" name="Freeform 18"/>
          <p:cNvSpPr>
            <a:spLocks/>
          </p:cNvSpPr>
          <p:nvPr/>
        </p:nvSpPr>
        <p:spPr bwMode="auto">
          <a:xfrm>
            <a:off x="5108910" y="5742072"/>
            <a:ext cx="326356" cy="485775"/>
          </a:xfrm>
          <a:custGeom>
            <a:avLst/>
            <a:gdLst>
              <a:gd name="T0" fmla="*/ 0 w 184"/>
              <a:gd name="T1" fmla="*/ 0 h 220"/>
              <a:gd name="T2" fmla="*/ 209688 w 184"/>
              <a:gd name="T3" fmla="*/ 105987 h 220"/>
              <a:gd name="T4" fmla="*/ 262110 w 184"/>
              <a:gd name="T5" fmla="*/ 203142 h 220"/>
              <a:gd name="T6" fmla="*/ 344487 w 184"/>
              <a:gd name="T7" fmla="*/ 485775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4" h="220">
                <a:moveTo>
                  <a:pt x="0" y="0"/>
                </a:moveTo>
                <a:cubicBezTo>
                  <a:pt x="24" y="36"/>
                  <a:pt x="72" y="43"/>
                  <a:pt x="112" y="48"/>
                </a:cubicBezTo>
                <a:cubicBezTo>
                  <a:pt x="129" y="59"/>
                  <a:pt x="129" y="76"/>
                  <a:pt x="140" y="92"/>
                </a:cubicBezTo>
                <a:cubicBezTo>
                  <a:pt x="136" y="181"/>
                  <a:pt x="118" y="187"/>
                  <a:pt x="184" y="22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099" name="Freeform 19"/>
          <p:cNvSpPr>
            <a:spLocks/>
          </p:cNvSpPr>
          <p:nvPr/>
        </p:nvSpPr>
        <p:spPr bwMode="auto">
          <a:xfrm>
            <a:off x="4871286" y="5832308"/>
            <a:ext cx="330868" cy="773029"/>
          </a:xfrm>
          <a:custGeom>
            <a:avLst/>
            <a:gdLst>
              <a:gd name="T0" fmla="*/ 349250 w 188"/>
              <a:gd name="T1" fmla="*/ 0 h 352"/>
              <a:gd name="T2" fmla="*/ 245218 w 188"/>
              <a:gd name="T3" fmla="*/ 96639 h 352"/>
              <a:gd name="T4" fmla="*/ 178340 w 188"/>
              <a:gd name="T5" fmla="*/ 158137 h 352"/>
              <a:gd name="T6" fmla="*/ 141186 w 188"/>
              <a:gd name="T7" fmla="*/ 210849 h 352"/>
              <a:gd name="T8" fmla="*/ 126324 w 188"/>
              <a:gd name="T9" fmla="*/ 263561 h 352"/>
              <a:gd name="T10" fmla="*/ 118894 w 188"/>
              <a:gd name="T11" fmla="*/ 289917 h 352"/>
              <a:gd name="T12" fmla="*/ 37154 w 188"/>
              <a:gd name="T13" fmla="*/ 623762 h 352"/>
              <a:gd name="T14" fmla="*/ 0 w 188"/>
              <a:gd name="T15" fmla="*/ 702830 h 352"/>
              <a:gd name="T16" fmla="*/ 7431 w 188"/>
              <a:gd name="T17" fmla="*/ 773113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8" h="352">
                <a:moveTo>
                  <a:pt x="188" y="0"/>
                </a:moveTo>
                <a:cubicBezTo>
                  <a:pt x="176" y="18"/>
                  <a:pt x="150" y="32"/>
                  <a:pt x="132" y="44"/>
                </a:cubicBezTo>
                <a:cubicBezTo>
                  <a:pt x="78" y="80"/>
                  <a:pt x="129" y="61"/>
                  <a:pt x="96" y="72"/>
                </a:cubicBezTo>
                <a:cubicBezTo>
                  <a:pt x="90" y="81"/>
                  <a:pt x="81" y="87"/>
                  <a:pt x="76" y="96"/>
                </a:cubicBezTo>
                <a:cubicBezTo>
                  <a:pt x="72" y="103"/>
                  <a:pt x="71" y="112"/>
                  <a:pt x="68" y="120"/>
                </a:cubicBezTo>
                <a:cubicBezTo>
                  <a:pt x="67" y="124"/>
                  <a:pt x="64" y="132"/>
                  <a:pt x="64" y="132"/>
                </a:cubicBezTo>
                <a:cubicBezTo>
                  <a:pt x="71" y="195"/>
                  <a:pt x="78" y="245"/>
                  <a:pt x="20" y="284"/>
                </a:cubicBezTo>
                <a:cubicBezTo>
                  <a:pt x="2" y="312"/>
                  <a:pt x="7" y="299"/>
                  <a:pt x="0" y="320"/>
                </a:cubicBezTo>
                <a:cubicBezTo>
                  <a:pt x="4" y="347"/>
                  <a:pt x="4" y="336"/>
                  <a:pt x="4" y="35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0" name="Freeform 20"/>
          <p:cNvSpPr>
            <a:spLocks/>
          </p:cNvSpPr>
          <p:nvPr/>
        </p:nvSpPr>
        <p:spPr bwMode="auto">
          <a:xfrm>
            <a:off x="5108910" y="5536031"/>
            <a:ext cx="529389" cy="515853"/>
          </a:xfrm>
          <a:custGeom>
            <a:avLst/>
            <a:gdLst>
              <a:gd name="T0" fmla="*/ 0 w 300"/>
              <a:gd name="T1" fmla="*/ 207257 h 234"/>
              <a:gd name="T2" fmla="*/ 81957 w 300"/>
              <a:gd name="T3" fmla="*/ 92604 h 234"/>
              <a:gd name="T4" fmla="*/ 275675 w 300"/>
              <a:gd name="T5" fmla="*/ 4410 h 234"/>
              <a:gd name="T6" fmla="*/ 327829 w 300"/>
              <a:gd name="T7" fmla="*/ 13229 h 234"/>
              <a:gd name="T8" fmla="*/ 335280 w 300"/>
              <a:gd name="T9" fmla="*/ 57326 h 234"/>
              <a:gd name="T10" fmla="*/ 357632 w 300"/>
              <a:gd name="T11" fmla="*/ 110243 h 234"/>
              <a:gd name="T12" fmla="*/ 454491 w 300"/>
              <a:gd name="T13" fmla="*/ 224896 h 234"/>
              <a:gd name="T14" fmla="*/ 521547 w 300"/>
              <a:gd name="T15" fmla="*/ 427743 h 234"/>
              <a:gd name="T16" fmla="*/ 558800 w 300"/>
              <a:gd name="T17" fmla="*/ 515937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0" h="234">
                <a:moveTo>
                  <a:pt x="0" y="94"/>
                </a:moveTo>
                <a:cubicBezTo>
                  <a:pt x="20" y="81"/>
                  <a:pt x="21" y="52"/>
                  <a:pt x="44" y="42"/>
                </a:cubicBezTo>
                <a:cubicBezTo>
                  <a:pt x="79" y="26"/>
                  <a:pt x="115" y="24"/>
                  <a:pt x="148" y="2"/>
                </a:cubicBezTo>
                <a:cubicBezTo>
                  <a:pt x="157" y="3"/>
                  <a:pt x="168" y="0"/>
                  <a:pt x="176" y="6"/>
                </a:cubicBezTo>
                <a:cubicBezTo>
                  <a:pt x="181" y="10"/>
                  <a:pt x="178" y="20"/>
                  <a:pt x="180" y="26"/>
                </a:cubicBezTo>
                <a:cubicBezTo>
                  <a:pt x="183" y="34"/>
                  <a:pt x="188" y="42"/>
                  <a:pt x="192" y="50"/>
                </a:cubicBezTo>
                <a:cubicBezTo>
                  <a:pt x="205" y="73"/>
                  <a:pt x="222" y="88"/>
                  <a:pt x="244" y="102"/>
                </a:cubicBezTo>
                <a:cubicBezTo>
                  <a:pt x="257" y="140"/>
                  <a:pt x="237" y="180"/>
                  <a:pt x="280" y="194"/>
                </a:cubicBezTo>
                <a:cubicBezTo>
                  <a:pt x="288" y="206"/>
                  <a:pt x="300" y="218"/>
                  <a:pt x="300" y="23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1" name="Freeform 21"/>
          <p:cNvSpPr>
            <a:spLocks/>
          </p:cNvSpPr>
          <p:nvPr/>
        </p:nvSpPr>
        <p:spPr bwMode="auto">
          <a:xfrm>
            <a:off x="4770521" y="5110413"/>
            <a:ext cx="282742" cy="861762"/>
          </a:xfrm>
          <a:custGeom>
            <a:avLst/>
            <a:gdLst>
              <a:gd name="T0" fmla="*/ 298450 w 160"/>
              <a:gd name="T1" fmla="*/ 862012 h 392"/>
              <a:gd name="T2" fmla="*/ 104458 w 160"/>
              <a:gd name="T3" fmla="*/ 791644 h 392"/>
              <a:gd name="T4" fmla="*/ 52229 w 160"/>
              <a:gd name="T5" fmla="*/ 712479 h 392"/>
              <a:gd name="T6" fmla="*/ 37306 w 160"/>
              <a:gd name="T7" fmla="*/ 659703 h 392"/>
              <a:gd name="T8" fmla="*/ 67151 w 160"/>
              <a:gd name="T9" fmla="*/ 457394 h 392"/>
              <a:gd name="T10" fmla="*/ 59690 w 160"/>
              <a:gd name="T11" fmla="*/ 272677 h 392"/>
              <a:gd name="T12" fmla="*/ 29845 w 160"/>
              <a:gd name="T13" fmla="*/ 255085 h 392"/>
              <a:gd name="T14" fmla="*/ 0 w 160"/>
              <a:gd name="T15" fmla="*/ 202309 h 392"/>
              <a:gd name="T16" fmla="*/ 7461 w 160"/>
              <a:gd name="T17" fmla="*/ 105552 h 392"/>
              <a:gd name="T18" fmla="*/ 22384 w 160"/>
              <a:gd name="T19" fmla="*/ 43980 h 3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 h="392">
                <a:moveTo>
                  <a:pt x="160" y="392"/>
                </a:moveTo>
                <a:cubicBezTo>
                  <a:pt x="126" y="388"/>
                  <a:pt x="83" y="383"/>
                  <a:pt x="56" y="360"/>
                </a:cubicBezTo>
                <a:cubicBezTo>
                  <a:pt x="46" y="352"/>
                  <a:pt x="31" y="334"/>
                  <a:pt x="28" y="324"/>
                </a:cubicBezTo>
                <a:cubicBezTo>
                  <a:pt x="25" y="316"/>
                  <a:pt x="20" y="300"/>
                  <a:pt x="20" y="300"/>
                </a:cubicBezTo>
                <a:cubicBezTo>
                  <a:pt x="23" y="252"/>
                  <a:pt x="29" y="247"/>
                  <a:pt x="36" y="208"/>
                </a:cubicBezTo>
                <a:cubicBezTo>
                  <a:pt x="35" y="180"/>
                  <a:pt x="38" y="151"/>
                  <a:pt x="32" y="124"/>
                </a:cubicBezTo>
                <a:cubicBezTo>
                  <a:pt x="31" y="118"/>
                  <a:pt x="20" y="120"/>
                  <a:pt x="16" y="116"/>
                </a:cubicBezTo>
                <a:cubicBezTo>
                  <a:pt x="9" y="109"/>
                  <a:pt x="0" y="92"/>
                  <a:pt x="0" y="92"/>
                </a:cubicBezTo>
                <a:cubicBezTo>
                  <a:pt x="1" y="77"/>
                  <a:pt x="1" y="63"/>
                  <a:pt x="4" y="48"/>
                </a:cubicBezTo>
                <a:cubicBezTo>
                  <a:pt x="12" y="0"/>
                  <a:pt x="12" y="36"/>
                  <a:pt x="12" y="2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2" name="Freeform 22"/>
          <p:cNvSpPr>
            <a:spLocks/>
          </p:cNvSpPr>
          <p:nvPr/>
        </p:nvSpPr>
        <p:spPr bwMode="auto">
          <a:xfrm>
            <a:off x="4361447" y="5408195"/>
            <a:ext cx="439153" cy="382003"/>
          </a:xfrm>
          <a:custGeom>
            <a:avLst/>
            <a:gdLst>
              <a:gd name="T0" fmla="*/ 56927 w 228"/>
              <a:gd name="T1" fmla="*/ 0 h 173"/>
              <a:gd name="T2" fmla="*/ 154517 w 228"/>
              <a:gd name="T3" fmla="*/ 167376 h 173"/>
              <a:gd name="T4" fmla="*/ 227709 w 228"/>
              <a:gd name="T5" fmla="*/ 202613 h 173"/>
              <a:gd name="T6" fmla="*/ 382225 w 228"/>
              <a:gd name="T7" fmla="*/ 290705 h 173"/>
              <a:gd name="T8" fmla="*/ 463550 w 228"/>
              <a:gd name="T9" fmla="*/ 35237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 h="173">
                <a:moveTo>
                  <a:pt x="28" y="0"/>
                </a:moveTo>
                <a:cubicBezTo>
                  <a:pt x="0" y="42"/>
                  <a:pt x="42" y="65"/>
                  <a:pt x="76" y="76"/>
                </a:cubicBezTo>
                <a:cubicBezTo>
                  <a:pt x="99" y="99"/>
                  <a:pt x="75" y="80"/>
                  <a:pt x="112" y="92"/>
                </a:cubicBezTo>
                <a:cubicBezTo>
                  <a:pt x="138" y="101"/>
                  <a:pt x="165" y="117"/>
                  <a:pt x="188" y="132"/>
                </a:cubicBezTo>
                <a:cubicBezTo>
                  <a:pt x="195" y="152"/>
                  <a:pt x="202" y="173"/>
                  <a:pt x="228" y="16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3" name="Freeform 23"/>
          <p:cNvSpPr>
            <a:spLocks/>
          </p:cNvSpPr>
          <p:nvPr/>
        </p:nvSpPr>
        <p:spPr bwMode="auto">
          <a:xfrm>
            <a:off x="4835192" y="5381124"/>
            <a:ext cx="416593" cy="213561"/>
          </a:xfrm>
          <a:custGeom>
            <a:avLst/>
            <a:gdLst>
              <a:gd name="T0" fmla="*/ 0 w 236"/>
              <a:gd name="T1" fmla="*/ 26591 h 96"/>
              <a:gd name="T2" fmla="*/ 119251 w 236"/>
              <a:gd name="T3" fmla="*/ 0 h 96"/>
              <a:gd name="T4" fmla="*/ 268314 w 236"/>
              <a:gd name="T5" fmla="*/ 8864 h 96"/>
              <a:gd name="T6" fmla="*/ 335393 w 236"/>
              <a:gd name="T7" fmla="*/ 106363 h 96"/>
              <a:gd name="T8" fmla="*/ 432284 w 236"/>
              <a:gd name="T9" fmla="*/ 177271 h 96"/>
              <a:gd name="T10" fmla="*/ 439737 w 236"/>
              <a:gd name="T11" fmla="*/ 212725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6" h="96">
                <a:moveTo>
                  <a:pt x="0" y="12"/>
                </a:moveTo>
                <a:cubicBezTo>
                  <a:pt x="53" y="3"/>
                  <a:pt x="32" y="8"/>
                  <a:pt x="64" y="0"/>
                </a:cubicBezTo>
                <a:cubicBezTo>
                  <a:pt x="91" y="1"/>
                  <a:pt x="118" y="1"/>
                  <a:pt x="144" y="4"/>
                </a:cubicBezTo>
                <a:cubicBezTo>
                  <a:pt x="162" y="6"/>
                  <a:pt x="171" y="35"/>
                  <a:pt x="180" y="48"/>
                </a:cubicBezTo>
                <a:cubicBezTo>
                  <a:pt x="192" y="66"/>
                  <a:pt x="212" y="75"/>
                  <a:pt x="232" y="80"/>
                </a:cubicBezTo>
                <a:cubicBezTo>
                  <a:pt x="236" y="93"/>
                  <a:pt x="236" y="88"/>
                  <a:pt x="236" y="9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4" name="Freeform 24"/>
          <p:cNvSpPr>
            <a:spLocks/>
          </p:cNvSpPr>
          <p:nvPr/>
        </p:nvSpPr>
        <p:spPr bwMode="auto">
          <a:xfrm>
            <a:off x="5427747" y="5098382"/>
            <a:ext cx="183482" cy="451184"/>
          </a:xfrm>
          <a:custGeom>
            <a:avLst/>
            <a:gdLst>
              <a:gd name="T0" fmla="*/ 0 w 104"/>
              <a:gd name="T1" fmla="*/ 450850 h 204"/>
              <a:gd name="T2" fmla="*/ 52143 w 104"/>
              <a:gd name="T3" fmla="*/ 433170 h 204"/>
              <a:gd name="T4" fmla="*/ 96838 w 104"/>
              <a:gd name="T5" fmla="*/ 380128 h 204"/>
              <a:gd name="T6" fmla="*/ 126634 w 104"/>
              <a:gd name="T7" fmla="*/ 114923 h 204"/>
              <a:gd name="T8" fmla="*/ 193675 w 104"/>
              <a:gd name="T9" fmla="*/ 0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204">
                <a:moveTo>
                  <a:pt x="0" y="204"/>
                </a:moveTo>
                <a:cubicBezTo>
                  <a:pt x="1" y="204"/>
                  <a:pt x="25" y="198"/>
                  <a:pt x="28" y="196"/>
                </a:cubicBezTo>
                <a:cubicBezTo>
                  <a:pt x="37" y="189"/>
                  <a:pt x="52" y="172"/>
                  <a:pt x="52" y="172"/>
                </a:cubicBezTo>
                <a:cubicBezTo>
                  <a:pt x="71" y="116"/>
                  <a:pt x="59" y="173"/>
                  <a:pt x="68" y="52"/>
                </a:cubicBezTo>
                <a:cubicBezTo>
                  <a:pt x="70" y="29"/>
                  <a:pt x="104" y="23"/>
                  <a:pt x="104"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5" name="Freeform 25"/>
          <p:cNvSpPr>
            <a:spLocks/>
          </p:cNvSpPr>
          <p:nvPr/>
        </p:nvSpPr>
        <p:spPr bwMode="auto">
          <a:xfrm>
            <a:off x="5125453" y="5002129"/>
            <a:ext cx="203033" cy="398547"/>
          </a:xfrm>
          <a:custGeom>
            <a:avLst/>
            <a:gdLst>
              <a:gd name="T0" fmla="*/ 0 w 116"/>
              <a:gd name="T1" fmla="*/ 398462 h 180"/>
              <a:gd name="T2" fmla="*/ 59121 w 116"/>
              <a:gd name="T3" fmla="*/ 194804 h 180"/>
              <a:gd name="T4" fmla="*/ 73901 w 116"/>
              <a:gd name="T5" fmla="*/ 132821 h 180"/>
              <a:gd name="T6" fmla="*/ 214313 w 116"/>
              <a:gd name="T7" fmla="*/ 0 h 1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180">
                <a:moveTo>
                  <a:pt x="0" y="180"/>
                </a:moveTo>
                <a:cubicBezTo>
                  <a:pt x="18" y="153"/>
                  <a:pt x="22" y="119"/>
                  <a:pt x="32" y="88"/>
                </a:cubicBezTo>
                <a:cubicBezTo>
                  <a:pt x="33" y="85"/>
                  <a:pt x="37" y="64"/>
                  <a:pt x="40" y="60"/>
                </a:cubicBezTo>
                <a:cubicBezTo>
                  <a:pt x="59" y="32"/>
                  <a:pt x="100" y="32"/>
                  <a:pt x="116"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6" name="Freeform 26"/>
          <p:cNvSpPr>
            <a:spLocks/>
          </p:cNvSpPr>
          <p:nvPr/>
        </p:nvSpPr>
        <p:spPr bwMode="auto">
          <a:xfrm>
            <a:off x="4453188" y="5603708"/>
            <a:ext cx="112796" cy="986589"/>
          </a:xfrm>
          <a:custGeom>
            <a:avLst/>
            <a:gdLst>
              <a:gd name="T0" fmla="*/ 119062 w 64"/>
              <a:gd name="T1" fmla="*/ 0 h 448"/>
              <a:gd name="T2" fmla="*/ 59531 w 64"/>
              <a:gd name="T3" fmla="*/ 184845 h 448"/>
              <a:gd name="T4" fmla="*/ 0 w 64"/>
              <a:gd name="T5" fmla="*/ 334481 h 448"/>
              <a:gd name="T6" fmla="*/ 44648 w 64"/>
              <a:gd name="T7" fmla="*/ 633753 h 448"/>
              <a:gd name="T8" fmla="*/ 89297 w 64"/>
              <a:gd name="T9" fmla="*/ 712972 h 448"/>
              <a:gd name="T10" fmla="*/ 111621 w 64"/>
              <a:gd name="T11" fmla="*/ 792191 h 448"/>
              <a:gd name="T12" fmla="*/ 104179 w 64"/>
              <a:gd name="T13" fmla="*/ 985838 h 4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448">
                <a:moveTo>
                  <a:pt x="64" y="0"/>
                </a:moveTo>
                <a:cubicBezTo>
                  <a:pt x="60" y="33"/>
                  <a:pt x="56" y="60"/>
                  <a:pt x="32" y="84"/>
                </a:cubicBezTo>
                <a:cubicBezTo>
                  <a:pt x="24" y="109"/>
                  <a:pt x="7" y="125"/>
                  <a:pt x="0" y="152"/>
                </a:cubicBezTo>
                <a:cubicBezTo>
                  <a:pt x="3" y="192"/>
                  <a:pt x="0" y="252"/>
                  <a:pt x="24" y="288"/>
                </a:cubicBezTo>
                <a:cubicBezTo>
                  <a:pt x="32" y="300"/>
                  <a:pt x="43" y="310"/>
                  <a:pt x="48" y="324"/>
                </a:cubicBezTo>
                <a:cubicBezTo>
                  <a:pt x="52" y="336"/>
                  <a:pt x="60" y="360"/>
                  <a:pt x="60" y="360"/>
                </a:cubicBezTo>
                <a:cubicBezTo>
                  <a:pt x="59" y="389"/>
                  <a:pt x="56" y="448"/>
                  <a:pt x="56" y="44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7" name="Freeform 27"/>
          <p:cNvSpPr>
            <a:spLocks/>
          </p:cNvSpPr>
          <p:nvPr/>
        </p:nvSpPr>
        <p:spPr bwMode="auto">
          <a:xfrm>
            <a:off x="4122321" y="5988719"/>
            <a:ext cx="410577" cy="333876"/>
          </a:xfrm>
          <a:custGeom>
            <a:avLst/>
            <a:gdLst>
              <a:gd name="T0" fmla="*/ 0 w 233"/>
              <a:gd name="T1" fmla="*/ 0 h 152"/>
              <a:gd name="T2" fmla="*/ 119042 w 233"/>
              <a:gd name="T3" fmla="*/ 35259 h 152"/>
              <a:gd name="T4" fmla="*/ 156243 w 233"/>
              <a:gd name="T5" fmla="*/ 88148 h 152"/>
              <a:gd name="T6" fmla="*/ 290165 w 233"/>
              <a:gd name="T7" fmla="*/ 326148 h 152"/>
              <a:gd name="T8" fmla="*/ 379446 w 233"/>
              <a:gd name="T9" fmla="*/ 317333 h 152"/>
              <a:gd name="T10" fmla="*/ 431527 w 233"/>
              <a:gd name="T11" fmla="*/ 334963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3" h="152">
                <a:moveTo>
                  <a:pt x="0" y="0"/>
                </a:moveTo>
                <a:cubicBezTo>
                  <a:pt x="21" y="6"/>
                  <a:pt x="44" y="6"/>
                  <a:pt x="64" y="16"/>
                </a:cubicBezTo>
                <a:cubicBezTo>
                  <a:pt x="73" y="21"/>
                  <a:pt x="77" y="33"/>
                  <a:pt x="84" y="40"/>
                </a:cubicBezTo>
                <a:cubicBezTo>
                  <a:pt x="99" y="85"/>
                  <a:pt x="105" y="131"/>
                  <a:pt x="156" y="148"/>
                </a:cubicBezTo>
                <a:cubicBezTo>
                  <a:pt x="172" y="147"/>
                  <a:pt x="188" y="144"/>
                  <a:pt x="204" y="144"/>
                </a:cubicBezTo>
                <a:cubicBezTo>
                  <a:pt x="233" y="144"/>
                  <a:pt x="232" y="139"/>
                  <a:pt x="232" y="15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8" name="Freeform 28"/>
          <p:cNvSpPr>
            <a:spLocks/>
          </p:cNvSpPr>
          <p:nvPr/>
        </p:nvSpPr>
        <p:spPr bwMode="auto">
          <a:xfrm>
            <a:off x="5525503" y="5245769"/>
            <a:ext cx="332373" cy="496303"/>
          </a:xfrm>
          <a:custGeom>
            <a:avLst/>
            <a:gdLst>
              <a:gd name="T0" fmla="*/ 0 w 188"/>
              <a:gd name="T1" fmla="*/ 496888 h 226"/>
              <a:gd name="T2" fmla="*/ 119434 w 188"/>
              <a:gd name="T3" fmla="*/ 452916 h 226"/>
              <a:gd name="T4" fmla="*/ 186616 w 188"/>
              <a:gd name="T5" fmla="*/ 391354 h 226"/>
              <a:gd name="T6" fmla="*/ 328444 w 188"/>
              <a:gd name="T7" fmla="*/ 74753 h 226"/>
              <a:gd name="T8" fmla="*/ 350838 w 188"/>
              <a:gd name="T9" fmla="*/ 2198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226">
                <a:moveTo>
                  <a:pt x="0" y="226"/>
                </a:moveTo>
                <a:cubicBezTo>
                  <a:pt x="21" y="219"/>
                  <a:pt x="43" y="213"/>
                  <a:pt x="64" y="206"/>
                </a:cubicBezTo>
                <a:cubicBezTo>
                  <a:pt x="77" y="202"/>
                  <a:pt x="88" y="186"/>
                  <a:pt x="100" y="178"/>
                </a:cubicBezTo>
                <a:cubicBezTo>
                  <a:pt x="118" y="123"/>
                  <a:pt x="125" y="68"/>
                  <a:pt x="176" y="34"/>
                </a:cubicBezTo>
                <a:cubicBezTo>
                  <a:pt x="179" y="30"/>
                  <a:pt x="188" y="0"/>
                  <a:pt x="188" y="1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09" name="Freeform 29"/>
          <p:cNvSpPr>
            <a:spLocks/>
          </p:cNvSpPr>
          <p:nvPr/>
        </p:nvSpPr>
        <p:spPr bwMode="auto">
          <a:xfrm>
            <a:off x="5731544" y="5549566"/>
            <a:ext cx="210553" cy="377491"/>
          </a:xfrm>
          <a:custGeom>
            <a:avLst/>
            <a:gdLst>
              <a:gd name="T0" fmla="*/ 0 w 120"/>
              <a:gd name="T1" fmla="*/ 0 h 172"/>
              <a:gd name="T2" fmla="*/ 37042 w 120"/>
              <a:gd name="T3" fmla="*/ 43933 h 172"/>
              <a:gd name="T4" fmla="*/ 44450 w 120"/>
              <a:gd name="T5" fmla="*/ 105440 h 172"/>
              <a:gd name="T6" fmla="*/ 162983 w 120"/>
              <a:gd name="T7" fmla="*/ 149373 h 172"/>
              <a:gd name="T8" fmla="*/ 192617 w 120"/>
              <a:gd name="T9" fmla="*/ 184519 h 172"/>
              <a:gd name="T10" fmla="*/ 222250 w 120"/>
              <a:gd name="T11" fmla="*/ 237239 h 172"/>
              <a:gd name="T12" fmla="*/ 214842 w 120"/>
              <a:gd name="T13" fmla="*/ 351465 h 172"/>
              <a:gd name="T14" fmla="*/ 200025 w 120"/>
              <a:gd name="T15" fmla="*/ 377825 h 1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 h="172">
                <a:moveTo>
                  <a:pt x="0" y="0"/>
                </a:moveTo>
                <a:cubicBezTo>
                  <a:pt x="9" y="6"/>
                  <a:pt x="17" y="9"/>
                  <a:pt x="20" y="20"/>
                </a:cubicBezTo>
                <a:cubicBezTo>
                  <a:pt x="23" y="29"/>
                  <a:pt x="17" y="41"/>
                  <a:pt x="24" y="48"/>
                </a:cubicBezTo>
                <a:cubicBezTo>
                  <a:pt x="33" y="57"/>
                  <a:pt x="74" y="63"/>
                  <a:pt x="88" y="68"/>
                </a:cubicBezTo>
                <a:cubicBezTo>
                  <a:pt x="93" y="73"/>
                  <a:pt x="99" y="78"/>
                  <a:pt x="104" y="84"/>
                </a:cubicBezTo>
                <a:cubicBezTo>
                  <a:pt x="110" y="92"/>
                  <a:pt x="120" y="108"/>
                  <a:pt x="120" y="108"/>
                </a:cubicBezTo>
                <a:cubicBezTo>
                  <a:pt x="119" y="125"/>
                  <a:pt x="119" y="143"/>
                  <a:pt x="116" y="160"/>
                </a:cubicBezTo>
                <a:cubicBezTo>
                  <a:pt x="115" y="165"/>
                  <a:pt x="108" y="172"/>
                  <a:pt x="108" y="17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0" name="Freeform 30"/>
          <p:cNvSpPr>
            <a:spLocks/>
          </p:cNvSpPr>
          <p:nvPr/>
        </p:nvSpPr>
        <p:spPr bwMode="auto">
          <a:xfrm>
            <a:off x="5899986" y="5483392"/>
            <a:ext cx="240632" cy="264695"/>
          </a:xfrm>
          <a:custGeom>
            <a:avLst/>
            <a:gdLst>
              <a:gd name="T0" fmla="*/ 0 w 136"/>
              <a:gd name="T1" fmla="*/ 234183 h 120"/>
              <a:gd name="T2" fmla="*/ 171824 w 136"/>
              <a:gd name="T3" fmla="*/ 207672 h 120"/>
              <a:gd name="T4" fmla="*/ 201706 w 136"/>
              <a:gd name="T5" fmla="*/ 92790 h 120"/>
              <a:gd name="T6" fmla="*/ 254000 w 136"/>
              <a:gd name="T7" fmla="*/ 3093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20">
                <a:moveTo>
                  <a:pt x="0" y="106"/>
                </a:moveTo>
                <a:cubicBezTo>
                  <a:pt x="31" y="104"/>
                  <a:pt x="76" y="120"/>
                  <a:pt x="92" y="94"/>
                </a:cubicBezTo>
                <a:cubicBezTo>
                  <a:pt x="102" y="78"/>
                  <a:pt x="100" y="58"/>
                  <a:pt x="108" y="42"/>
                </a:cubicBezTo>
                <a:cubicBezTo>
                  <a:pt x="117" y="24"/>
                  <a:pt x="136" y="0"/>
                  <a:pt x="136" y="1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1" name="Freeform 31"/>
          <p:cNvSpPr>
            <a:spLocks/>
          </p:cNvSpPr>
          <p:nvPr/>
        </p:nvSpPr>
        <p:spPr bwMode="auto">
          <a:xfrm>
            <a:off x="6307556" y="5796213"/>
            <a:ext cx="136860" cy="157915"/>
          </a:xfrm>
          <a:custGeom>
            <a:avLst/>
            <a:gdLst>
              <a:gd name="T0" fmla="*/ 61913 w 77"/>
              <a:gd name="T1" fmla="*/ 0 h 72"/>
              <a:gd name="T2" fmla="*/ 9381 w 77"/>
              <a:gd name="T3" fmla="*/ 61736 h 72"/>
              <a:gd name="T4" fmla="*/ 61913 w 77"/>
              <a:gd name="T5" fmla="*/ 123472 h 72"/>
              <a:gd name="T6" fmla="*/ 106940 w 77"/>
              <a:gd name="T7" fmla="*/ 158750 h 72"/>
              <a:gd name="T8" fmla="*/ 129454 w 77"/>
              <a:gd name="T9" fmla="*/ 149931 h 72"/>
              <a:gd name="T10" fmla="*/ 144463 w 77"/>
              <a:gd name="T11" fmla="*/ 97014 h 72"/>
              <a:gd name="T12" fmla="*/ 91931 w 77"/>
              <a:gd name="T13" fmla="*/ 35278 h 72"/>
              <a:gd name="T14" fmla="*/ 61913 w 77"/>
              <a:gd name="T15" fmla="*/ 0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72">
                <a:moveTo>
                  <a:pt x="33" y="0"/>
                </a:moveTo>
                <a:cubicBezTo>
                  <a:pt x="17" y="5"/>
                  <a:pt x="10" y="12"/>
                  <a:pt x="5" y="28"/>
                </a:cubicBezTo>
                <a:cubicBezTo>
                  <a:pt x="13" y="66"/>
                  <a:pt x="0" y="34"/>
                  <a:pt x="33" y="56"/>
                </a:cubicBezTo>
                <a:cubicBezTo>
                  <a:pt x="41" y="61"/>
                  <a:pt x="57" y="72"/>
                  <a:pt x="57" y="72"/>
                </a:cubicBezTo>
                <a:cubicBezTo>
                  <a:pt x="61" y="71"/>
                  <a:pt x="67" y="71"/>
                  <a:pt x="69" y="68"/>
                </a:cubicBezTo>
                <a:cubicBezTo>
                  <a:pt x="74" y="61"/>
                  <a:pt x="77" y="44"/>
                  <a:pt x="77" y="44"/>
                </a:cubicBezTo>
                <a:cubicBezTo>
                  <a:pt x="73" y="31"/>
                  <a:pt x="49" y="16"/>
                  <a:pt x="49" y="16"/>
                </a:cubicBezTo>
                <a:cubicBezTo>
                  <a:pt x="39" y="2"/>
                  <a:pt x="45" y="6"/>
                  <a:pt x="33" y="0"/>
                </a:cubicBezTo>
                <a:close/>
              </a:path>
            </a:pathLst>
          </a:custGeom>
          <a:solidFill>
            <a:srgbClr val="FFCC99">
              <a:alpha val="50195"/>
            </a:srgbClr>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2" name="Freeform 32"/>
          <p:cNvSpPr>
            <a:spLocks/>
          </p:cNvSpPr>
          <p:nvPr/>
        </p:nvSpPr>
        <p:spPr bwMode="auto">
          <a:xfrm>
            <a:off x="6062412" y="5698458"/>
            <a:ext cx="120316" cy="219576"/>
          </a:xfrm>
          <a:custGeom>
            <a:avLst/>
            <a:gdLst>
              <a:gd name="T0" fmla="*/ 0 w 68"/>
              <a:gd name="T1" fmla="*/ 0 h 100"/>
              <a:gd name="T2" fmla="*/ 67235 w 68"/>
              <a:gd name="T3" fmla="*/ 192786 h 100"/>
              <a:gd name="T4" fmla="*/ 127000 w 68"/>
              <a:gd name="T5" fmla="*/ 219075 h 100"/>
              <a:gd name="T6" fmla="*/ 0 60000 65536"/>
              <a:gd name="T7" fmla="*/ 0 60000 65536"/>
              <a:gd name="T8" fmla="*/ 0 60000 65536"/>
            </a:gdLst>
            <a:ahLst/>
            <a:cxnLst>
              <a:cxn ang="T6">
                <a:pos x="T0" y="T1"/>
              </a:cxn>
              <a:cxn ang="T7">
                <a:pos x="T2" y="T3"/>
              </a:cxn>
              <a:cxn ang="T8">
                <a:pos x="T4" y="T5"/>
              </a:cxn>
            </a:cxnLst>
            <a:rect l="0" t="0" r="r" b="b"/>
            <a:pathLst>
              <a:path w="68" h="100">
                <a:moveTo>
                  <a:pt x="0" y="0"/>
                </a:moveTo>
                <a:cubicBezTo>
                  <a:pt x="10" y="31"/>
                  <a:pt x="18" y="61"/>
                  <a:pt x="36" y="88"/>
                </a:cubicBezTo>
                <a:cubicBezTo>
                  <a:pt x="42" y="97"/>
                  <a:pt x="68" y="100"/>
                  <a:pt x="68" y="10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3" name="Freeform 33"/>
          <p:cNvSpPr>
            <a:spLocks/>
          </p:cNvSpPr>
          <p:nvPr/>
        </p:nvSpPr>
        <p:spPr bwMode="auto">
          <a:xfrm>
            <a:off x="4141871" y="5674394"/>
            <a:ext cx="117308" cy="342900"/>
          </a:xfrm>
          <a:custGeom>
            <a:avLst/>
            <a:gdLst>
              <a:gd name="T0" fmla="*/ 0 w 65"/>
              <a:gd name="T1" fmla="*/ 0 h 156"/>
              <a:gd name="T2" fmla="*/ 121920 w 65"/>
              <a:gd name="T3" fmla="*/ 52754 h 156"/>
              <a:gd name="T4" fmla="*/ 114300 w 65"/>
              <a:gd name="T5" fmla="*/ 316523 h 156"/>
              <a:gd name="T6" fmla="*/ 91440 w 65"/>
              <a:gd name="T7" fmla="*/ 325315 h 156"/>
              <a:gd name="T8" fmla="*/ 83820 w 65"/>
              <a:gd name="T9" fmla="*/ 34290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156">
                <a:moveTo>
                  <a:pt x="0" y="0"/>
                </a:moveTo>
                <a:cubicBezTo>
                  <a:pt x="29" y="5"/>
                  <a:pt x="49" y="1"/>
                  <a:pt x="64" y="24"/>
                </a:cubicBezTo>
                <a:cubicBezTo>
                  <a:pt x="63" y="64"/>
                  <a:pt x="65" y="104"/>
                  <a:pt x="60" y="144"/>
                </a:cubicBezTo>
                <a:cubicBezTo>
                  <a:pt x="59" y="148"/>
                  <a:pt x="51" y="145"/>
                  <a:pt x="48" y="148"/>
                </a:cubicBezTo>
                <a:cubicBezTo>
                  <a:pt x="46" y="150"/>
                  <a:pt x="45" y="153"/>
                  <a:pt x="44" y="15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4" name="Freeform 34"/>
          <p:cNvSpPr>
            <a:spLocks/>
          </p:cNvSpPr>
          <p:nvPr/>
        </p:nvSpPr>
        <p:spPr bwMode="auto">
          <a:xfrm>
            <a:off x="4114801" y="6077452"/>
            <a:ext cx="148891" cy="132347"/>
          </a:xfrm>
          <a:custGeom>
            <a:avLst/>
            <a:gdLst>
              <a:gd name="T0" fmla="*/ 157163 w 84"/>
              <a:gd name="T1" fmla="*/ 0 h 60"/>
              <a:gd name="T2" fmla="*/ 149679 w 84"/>
              <a:gd name="T3" fmla="*/ 71120 h 60"/>
              <a:gd name="T4" fmla="*/ 29936 w 84"/>
              <a:gd name="T5" fmla="*/ 133350 h 60"/>
              <a:gd name="T6" fmla="*/ 0 w 84"/>
              <a:gd name="T7" fmla="*/ 1244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60">
                <a:moveTo>
                  <a:pt x="84" y="0"/>
                </a:moveTo>
                <a:cubicBezTo>
                  <a:pt x="83" y="11"/>
                  <a:pt x="84" y="22"/>
                  <a:pt x="80" y="32"/>
                </a:cubicBezTo>
                <a:cubicBezTo>
                  <a:pt x="73" y="51"/>
                  <a:pt x="33" y="54"/>
                  <a:pt x="16" y="60"/>
                </a:cubicBezTo>
                <a:cubicBezTo>
                  <a:pt x="11" y="59"/>
                  <a:pt x="0" y="56"/>
                  <a:pt x="0" y="5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5" name="Freeform 35"/>
          <p:cNvSpPr>
            <a:spLocks/>
          </p:cNvSpPr>
          <p:nvPr/>
        </p:nvSpPr>
        <p:spPr bwMode="auto">
          <a:xfrm>
            <a:off x="4206541" y="6209799"/>
            <a:ext cx="36095" cy="299285"/>
          </a:xfrm>
          <a:custGeom>
            <a:avLst/>
            <a:gdLst>
              <a:gd name="T0" fmla="*/ 0 w 20"/>
              <a:gd name="T1" fmla="*/ 0 h 136"/>
              <a:gd name="T2" fmla="*/ 38100 w 20"/>
              <a:gd name="T3" fmla="*/ 105335 h 136"/>
              <a:gd name="T4" fmla="*/ 38100 w 20"/>
              <a:gd name="T5" fmla="*/ 298450 h 136"/>
              <a:gd name="T6" fmla="*/ 0 60000 65536"/>
              <a:gd name="T7" fmla="*/ 0 60000 65536"/>
              <a:gd name="T8" fmla="*/ 0 60000 65536"/>
            </a:gdLst>
            <a:ahLst/>
            <a:cxnLst>
              <a:cxn ang="T6">
                <a:pos x="T0" y="T1"/>
              </a:cxn>
              <a:cxn ang="T7">
                <a:pos x="T2" y="T3"/>
              </a:cxn>
              <a:cxn ang="T8">
                <a:pos x="T4" y="T5"/>
              </a:cxn>
            </a:cxnLst>
            <a:rect l="0" t="0" r="r" b="b"/>
            <a:pathLst>
              <a:path w="20" h="136">
                <a:moveTo>
                  <a:pt x="0" y="0"/>
                </a:moveTo>
                <a:cubicBezTo>
                  <a:pt x="6" y="18"/>
                  <a:pt x="14" y="31"/>
                  <a:pt x="20" y="48"/>
                </a:cubicBezTo>
                <a:cubicBezTo>
                  <a:pt x="19" y="64"/>
                  <a:pt x="4" y="120"/>
                  <a:pt x="20" y="13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6" name="Freeform 36"/>
          <p:cNvSpPr>
            <a:spLocks/>
          </p:cNvSpPr>
          <p:nvPr/>
        </p:nvSpPr>
        <p:spPr bwMode="auto">
          <a:xfrm>
            <a:off x="4051634" y="6262437"/>
            <a:ext cx="79710" cy="60158"/>
          </a:xfrm>
          <a:custGeom>
            <a:avLst/>
            <a:gdLst>
              <a:gd name="T0" fmla="*/ 37395 w 45"/>
              <a:gd name="T1" fmla="*/ 0 h 28"/>
              <a:gd name="T2" fmla="*/ 44874 w 45"/>
              <a:gd name="T3" fmla="*/ 60325 h 28"/>
              <a:gd name="T4" fmla="*/ 0 w 45"/>
              <a:gd name="T5" fmla="*/ 51707 h 28"/>
              <a:gd name="T6" fmla="*/ 0 60000 65536"/>
              <a:gd name="T7" fmla="*/ 0 60000 65536"/>
              <a:gd name="T8" fmla="*/ 0 60000 65536"/>
            </a:gdLst>
            <a:ahLst/>
            <a:cxnLst>
              <a:cxn ang="T6">
                <a:pos x="T0" y="T1"/>
              </a:cxn>
              <a:cxn ang="T7">
                <a:pos x="T2" y="T3"/>
              </a:cxn>
              <a:cxn ang="T8">
                <a:pos x="T4" y="T5"/>
              </a:cxn>
            </a:cxnLst>
            <a:rect l="0" t="0" r="r" b="b"/>
            <a:pathLst>
              <a:path w="45" h="28">
                <a:moveTo>
                  <a:pt x="20" y="0"/>
                </a:moveTo>
                <a:cubicBezTo>
                  <a:pt x="32" y="12"/>
                  <a:pt x="45" y="21"/>
                  <a:pt x="24" y="28"/>
                </a:cubicBezTo>
                <a:cubicBezTo>
                  <a:pt x="5" y="23"/>
                  <a:pt x="13" y="24"/>
                  <a:pt x="0" y="2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7" name="Freeform 37"/>
          <p:cNvSpPr>
            <a:spLocks/>
          </p:cNvSpPr>
          <p:nvPr/>
        </p:nvSpPr>
        <p:spPr bwMode="auto">
          <a:xfrm>
            <a:off x="4114800" y="6315076"/>
            <a:ext cx="46623" cy="177466"/>
          </a:xfrm>
          <a:custGeom>
            <a:avLst/>
            <a:gdLst>
              <a:gd name="T0" fmla="*/ 0 w 26"/>
              <a:gd name="T1" fmla="*/ 0 h 80"/>
              <a:gd name="T2" fmla="*/ 30285 w 26"/>
              <a:gd name="T3" fmla="*/ 177800 h 80"/>
              <a:gd name="T4" fmla="*/ 0 60000 65536"/>
              <a:gd name="T5" fmla="*/ 0 60000 65536"/>
            </a:gdLst>
            <a:ahLst/>
            <a:cxnLst>
              <a:cxn ang="T4">
                <a:pos x="T0" y="T1"/>
              </a:cxn>
              <a:cxn ang="T5">
                <a:pos x="T2" y="T3"/>
              </a:cxn>
            </a:cxnLst>
            <a:rect l="0" t="0" r="r" b="b"/>
            <a:pathLst>
              <a:path w="26" h="80">
                <a:moveTo>
                  <a:pt x="0" y="0"/>
                </a:moveTo>
                <a:cubicBezTo>
                  <a:pt x="26" y="40"/>
                  <a:pt x="16" y="14"/>
                  <a:pt x="16" y="8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8" name="Freeform 38"/>
          <p:cNvSpPr>
            <a:spLocks/>
          </p:cNvSpPr>
          <p:nvPr/>
        </p:nvSpPr>
        <p:spPr bwMode="auto">
          <a:xfrm>
            <a:off x="4242637" y="6315076"/>
            <a:ext cx="141371" cy="69182"/>
          </a:xfrm>
          <a:custGeom>
            <a:avLst/>
            <a:gdLst>
              <a:gd name="T0" fmla="*/ 0 w 80"/>
              <a:gd name="T1" fmla="*/ 17463 h 32"/>
              <a:gd name="T2" fmla="*/ 96996 w 80"/>
              <a:gd name="T3" fmla="*/ 52388 h 32"/>
              <a:gd name="T4" fmla="*/ 126841 w 80"/>
              <a:gd name="T5" fmla="*/ 8731 h 32"/>
              <a:gd name="T6" fmla="*/ 149225 w 80"/>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32">
                <a:moveTo>
                  <a:pt x="0" y="8"/>
                </a:moveTo>
                <a:cubicBezTo>
                  <a:pt x="16" y="32"/>
                  <a:pt x="20" y="28"/>
                  <a:pt x="52" y="24"/>
                </a:cubicBezTo>
                <a:cubicBezTo>
                  <a:pt x="57" y="10"/>
                  <a:pt x="54" y="11"/>
                  <a:pt x="68" y="4"/>
                </a:cubicBezTo>
                <a:cubicBezTo>
                  <a:pt x="72" y="2"/>
                  <a:pt x="80" y="0"/>
                  <a:pt x="80"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19" name="Freeform 39"/>
          <p:cNvSpPr>
            <a:spLocks/>
          </p:cNvSpPr>
          <p:nvPr/>
        </p:nvSpPr>
        <p:spPr bwMode="auto">
          <a:xfrm>
            <a:off x="4559969" y="5850355"/>
            <a:ext cx="281239" cy="517358"/>
          </a:xfrm>
          <a:custGeom>
            <a:avLst/>
            <a:gdLst>
              <a:gd name="T0" fmla="*/ 296863 w 160"/>
              <a:gd name="T1" fmla="*/ 0 h 236"/>
              <a:gd name="T2" fmla="*/ 237490 w 160"/>
              <a:gd name="T3" fmla="*/ 219290 h 236"/>
              <a:gd name="T4" fmla="*/ 118745 w 160"/>
              <a:gd name="T5" fmla="*/ 298235 h 236"/>
              <a:gd name="T6" fmla="*/ 74216 w 160"/>
              <a:gd name="T7" fmla="*/ 333321 h 236"/>
              <a:gd name="T8" fmla="*/ 14843 w 160"/>
              <a:gd name="T9" fmla="*/ 464895 h 236"/>
              <a:gd name="T10" fmla="*/ 0 w 160"/>
              <a:gd name="T11" fmla="*/ 517525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236">
                <a:moveTo>
                  <a:pt x="160" y="0"/>
                </a:moveTo>
                <a:cubicBezTo>
                  <a:pt x="149" y="33"/>
                  <a:pt x="156" y="76"/>
                  <a:pt x="128" y="100"/>
                </a:cubicBezTo>
                <a:cubicBezTo>
                  <a:pt x="110" y="116"/>
                  <a:pt x="85" y="122"/>
                  <a:pt x="64" y="136"/>
                </a:cubicBezTo>
                <a:cubicBezTo>
                  <a:pt x="56" y="141"/>
                  <a:pt x="40" y="152"/>
                  <a:pt x="40" y="152"/>
                </a:cubicBezTo>
                <a:cubicBezTo>
                  <a:pt x="27" y="171"/>
                  <a:pt x="17" y="191"/>
                  <a:pt x="8" y="212"/>
                </a:cubicBezTo>
                <a:cubicBezTo>
                  <a:pt x="5" y="220"/>
                  <a:pt x="0" y="236"/>
                  <a:pt x="0" y="23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0" name="Freeform 40"/>
          <p:cNvSpPr>
            <a:spLocks/>
          </p:cNvSpPr>
          <p:nvPr/>
        </p:nvSpPr>
        <p:spPr bwMode="auto">
          <a:xfrm>
            <a:off x="4996114" y="6175208"/>
            <a:ext cx="207545" cy="290262"/>
          </a:xfrm>
          <a:custGeom>
            <a:avLst/>
            <a:gdLst>
              <a:gd name="T0" fmla="*/ 0 w 117"/>
              <a:gd name="T1" fmla="*/ 0 h 132"/>
              <a:gd name="T2" fmla="*/ 104856 w 117"/>
              <a:gd name="T3" fmla="*/ 114445 h 132"/>
              <a:gd name="T4" fmla="*/ 209713 w 117"/>
              <a:gd name="T5" fmla="*/ 158462 h 132"/>
              <a:gd name="T6" fmla="*/ 202223 w 117"/>
              <a:gd name="T7" fmla="*/ 237692 h 132"/>
              <a:gd name="T8" fmla="*/ 157285 w 117"/>
              <a:gd name="T9" fmla="*/ 255299 h 132"/>
              <a:gd name="T10" fmla="*/ 149795 w 117"/>
              <a:gd name="T11" fmla="*/ 290513 h 1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132">
                <a:moveTo>
                  <a:pt x="0" y="0"/>
                </a:moveTo>
                <a:cubicBezTo>
                  <a:pt x="19" y="19"/>
                  <a:pt x="34" y="37"/>
                  <a:pt x="56" y="52"/>
                </a:cubicBezTo>
                <a:cubicBezTo>
                  <a:pt x="79" y="48"/>
                  <a:pt x="97" y="39"/>
                  <a:pt x="112" y="72"/>
                </a:cubicBezTo>
                <a:cubicBezTo>
                  <a:pt x="117" y="83"/>
                  <a:pt x="114" y="98"/>
                  <a:pt x="108" y="108"/>
                </a:cubicBezTo>
                <a:cubicBezTo>
                  <a:pt x="103" y="115"/>
                  <a:pt x="84" y="116"/>
                  <a:pt x="84" y="116"/>
                </a:cubicBezTo>
                <a:cubicBezTo>
                  <a:pt x="83" y="121"/>
                  <a:pt x="80" y="132"/>
                  <a:pt x="80" y="13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1" name="Freeform 41"/>
          <p:cNvSpPr>
            <a:spLocks/>
          </p:cNvSpPr>
          <p:nvPr/>
        </p:nvSpPr>
        <p:spPr bwMode="auto">
          <a:xfrm>
            <a:off x="4868278" y="5424739"/>
            <a:ext cx="234616" cy="317332"/>
          </a:xfrm>
          <a:custGeom>
            <a:avLst/>
            <a:gdLst>
              <a:gd name="T0" fmla="*/ 247650 w 133"/>
              <a:gd name="T1" fmla="*/ 317500 h 145"/>
              <a:gd name="T2" fmla="*/ 180617 w 133"/>
              <a:gd name="T3" fmla="*/ 264948 h 145"/>
              <a:gd name="T4" fmla="*/ 83791 w 133"/>
              <a:gd name="T5" fmla="*/ 203638 h 145"/>
              <a:gd name="T6" fmla="*/ 39103 w 133"/>
              <a:gd name="T7" fmla="*/ 116052 h 145"/>
              <a:gd name="T8" fmla="*/ 16758 w 133"/>
              <a:gd name="T9" fmla="*/ 63500 h 145"/>
              <a:gd name="T10" fmla="*/ 1862 w 133"/>
              <a:gd name="T11" fmla="*/ 2190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 h="145">
                <a:moveTo>
                  <a:pt x="133" y="145"/>
                </a:moveTo>
                <a:cubicBezTo>
                  <a:pt x="111" y="140"/>
                  <a:pt x="112" y="134"/>
                  <a:pt x="97" y="121"/>
                </a:cubicBezTo>
                <a:cubicBezTo>
                  <a:pt x="82" y="108"/>
                  <a:pt x="63" y="99"/>
                  <a:pt x="45" y="93"/>
                </a:cubicBezTo>
                <a:cubicBezTo>
                  <a:pt x="36" y="79"/>
                  <a:pt x="31" y="67"/>
                  <a:pt x="21" y="53"/>
                </a:cubicBezTo>
                <a:cubicBezTo>
                  <a:pt x="18" y="45"/>
                  <a:pt x="12" y="38"/>
                  <a:pt x="9" y="29"/>
                </a:cubicBezTo>
                <a:cubicBezTo>
                  <a:pt x="0" y="0"/>
                  <a:pt x="15" y="1"/>
                  <a:pt x="1" y="1"/>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2" name="Freeform 42"/>
          <p:cNvSpPr>
            <a:spLocks/>
          </p:cNvSpPr>
          <p:nvPr/>
        </p:nvSpPr>
        <p:spPr bwMode="auto">
          <a:xfrm>
            <a:off x="4827671" y="5426242"/>
            <a:ext cx="49631" cy="19552"/>
          </a:xfrm>
          <a:custGeom>
            <a:avLst/>
            <a:gdLst>
              <a:gd name="T0" fmla="*/ 52388 w 28"/>
              <a:gd name="T1" fmla="*/ 0 h 8"/>
              <a:gd name="T2" fmla="*/ 0 w 28"/>
              <a:gd name="T3" fmla="*/ 19050 h 8"/>
              <a:gd name="T4" fmla="*/ 0 60000 65536"/>
              <a:gd name="T5" fmla="*/ 0 60000 65536"/>
            </a:gdLst>
            <a:ahLst/>
            <a:cxnLst>
              <a:cxn ang="T4">
                <a:pos x="T0" y="T1"/>
              </a:cxn>
              <a:cxn ang="T5">
                <a:pos x="T2" y="T3"/>
              </a:cxn>
            </a:cxnLst>
            <a:rect l="0" t="0" r="r" b="b"/>
            <a:pathLst>
              <a:path w="28" h="8">
                <a:moveTo>
                  <a:pt x="28" y="0"/>
                </a:moveTo>
                <a:cubicBezTo>
                  <a:pt x="5" y="5"/>
                  <a:pt x="14" y="1"/>
                  <a:pt x="0" y="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3" name="Freeform 43"/>
          <p:cNvSpPr>
            <a:spLocks/>
          </p:cNvSpPr>
          <p:nvPr/>
        </p:nvSpPr>
        <p:spPr bwMode="auto">
          <a:xfrm>
            <a:off x="4496803" y="5838324"/>
            <a:ext cx="160923" cy="326357"/>
          </a:xfrm>
          <a:custGeom>
            <a:avLst/>
            <a:gdLst>
              <a:gd name="T0" fmla="*/ 0 w 92"/>
              <a:gd name="T1" fmla="*/ 0 h 148"/>
              <a:gd name="T2" fmla="*/ 51697 w 92"/>
              <a:gd name="T3" fmla="*/ 61569 h 148"/>
              <a:gd name="T4" fmla="*/ 66468 w 92"/>
              <a:gd name="T5" fmla="*/ 87956 h 148"/>
              <a:gd name="T6" fmla="*/ 140322 w 92"/>
              <a:gd name="T7" fmla="*/ 272664 h 148"/>
              <a:gd name="T8" fmla="*/ 169863 w 92"/>
              <a:gd name="T9" fmla="*/ 325438 h 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48">
                <a:moveTo>
                  <a:pt x="0" y="0"/>
                </a:moveTo>
                <a:cubicBezTo>
                  <a:pt x="21" y="7"/>
                  <a:pt x="10" y="0"/>
                  <a:pt x="28" y="28"/>
                </a:cubicBezTo>
                <a:cubicBezTo>
                  <a:pt x="31" y="32"/>
                  <a:pt x="36" y="40"/>
                  <a:pt x="36" y="40"/>
                </a:cubicBezTo>
                <a:cubicBezTo>
                  <a:pt x="45" y="84"/>
                  <a:pt x="29" y="108"/>
                  <a:pt x="76" y="124"/>
                </a:cubicBezTo>
                <a:cubicBezTo>
                  <a:pt x="81" y="132"/>
                  <a:pt x="92" y="148"/>
                  <a:pt x="92" y="14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4" name="Freeform 44"/>
          <p:cNvSpPr>
            <a:spLocks/>
          </p:cNvSpPr>
          <p:nvPr/>
        </p:nvSpPr>
        <p:spPr bwMode="auto">
          <a:xfrm>
            <a:off x="4263692" y="5845845"/>
            <a:ext cx="189497" cy="91740"/>
          </a:xfrm>
          <a:custGeom>
            <a:avLst/>
            <a:gdLst>
              <a:gd name="T0" fmla="*/ 0 w 108"/>
              <a:gd name="T1" fmla="*/ 4385 h 42"/>
              <a:gd name="T2" fmla="*/ 81492 w 108"/>
              <a:gd name="T3" fmla="*/ 21923 h 42"/>
              <a:gd name="T4" fmla="*/ 125942 w 108"/>
              <a:gd name="T5" fmla="*/ 4385 h 42"/>
              <a:gd name="T6" fmla="*/ 185208 w 108"/>
              <a:gd name="T7" fmla="*/ 39461 h 42"/>
              <a:gd name="T8" fmla="*/ 200025 w 108"/>
              <a:gd name="T9" fmla="*/ 9207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42">
                <a:moveTo>
                  <a:pt x="0" y="2"/>
                </a:moveTo>
                <a:cubicBezTo>
                  <a:pt x="14" y="23"/>
                  <a:pt x="5" y="18"/>
                  <a:pt x="44" y="10"/>
                </a:cubicBezTo>
                <a:cubicBezTo>
                  <a:pt x="52" y="8"/>
                  <a:pt x="68" y="2"/>
                  <a:pt x="68" y="2"/>
                </a:cubicBezTo>
                <a:cubicBezTo>
                  <a:pt x="89" y="6"/>
                  <a:pt x="92" y="0"/>
                  <a:pt x="100" y="18"/>
                </a:cubicBezTo>
                <a:cubicBezTo>
                  <a:pt x="103" y="26"/>
                  <a:pt x="108" y="42"/>
                  <a:pt x="108" y="4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5" name="Freeform 45"/>
          <p:cNvSpPr>
            <a:spLocks/>
          </p:cNvSpPr>
          <p:nvPr/>
        </p:nvSpPr>
        <p:spPr bwMode="auto">
          <a:xfrm>
            <a:off x="4355432" y="6367713"/>
            <a:ext cx="48126" cy="168442"/>
          </a:xfrm>
          <a:custGeom>
            <a:avLst/>
            <a:gdLst>
              <a:gd name="T0" fmla="*/ 0 w 28"/>
              <a:gd name="T1" fmla="*/ 0 h 76"/>
              <a:gd name="T2" fmla="*/ 50800 w 28"/>
              <a:gd name="T3" fmla="*/ 53139 h 76"/>
              <a:gd name="T4" fmla="*/ 36286 w 28"/>
              <a:gd name="T5" fmla="*/ 168275 h 76"/>
              <a:gd name="T6" fmla="*/ 0 60000 65536"/>
              <a:gd name="T7" fmla="*/ 0 60000 65536"/>
              <a:gd name="T8" fmla="*/ 0 60000 65536"/>
            </a:gdLst>
            <a:ahLst/>
            <a:cxnLst>
              <a:cxn ang="T6">
                <a:pos x="T0" y="T1"/>
              </a:cxn>
              <a:cxn ang="T7">
                <a:pos x="T2" y="T3"/>
              </a:cxn>
              <a:cxn ang="T8">
                <a:pos x="T4" y="T5"/>
              </a:cxn>
            </a:cxnLst>
            <a:rect l="0" t="0" r="r" b="b"/>
            <a:pathLst>
              <a:path w="28" h="76">
                <a:moveTo>
                  <a:pt x="0" y="0"/>
                </a:moveTo>
                <a:cubicBezTo>
                  <a:pt x="16" y="5"/>
                  <a:pt x="23" y="8"/>
                  <a:pt x="28" y="24"/>
                </a:cubicBezTo>
                <a:cubicBezTo>
                  <a:pt x="19" y="65"/>
                  <a:pt x="20" y="48"/>
                  <a:pt x="20" y="7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6" name="Freeform 46"/>
          <p:cNvSpPr>
            <a:spLocks/>
          </p:cNvSpPr>
          <p:nvPr/>
        </p:nvSpPr>
        <p:spPr bwMode="auto">
          <a:xfrm>
            <a:off x="4149392" y="6319587"/>
            <a:ext cx="87229" cy="48126"/>
          </a:xfrm>
          <a:custGeom>
            <a:avLst/>
            <a:gdLst>
              <a:gd name="T0" fmla="*/ 0 w 49"/>
              <a:gd name="T1" fmla="*/ 47625 h 22"/>
              <a:gd name="T2" fmla="*/ 52614 w 49"/>
              <a:gd name="T3" fmla="*/ 30307 h 22"/>
              <a:gd name="T4" fmla="*/ 90196 w 49"/>
              <a:gd name="T5" fmla="*/ 4330 h 22"/>
              <a:gd name="T6" fmla="*/ 0 60000 65536"/>
              <a:gd name="T7" fmla="*/ 0 60000 65536"/>
              <a:gd name="T8" fmla="*/ 0 60000 65536"/>
            </a:gdLst>
            <a:ahLst/>
            <a:cxnLst>
              <a:cxn ang="T6">
                <a:pos x="T0" y="T1"/>
              </a:cxn>
              <a:cxn ang="T7">
                <a:pos x="T2" y="T3"/>
              </a:cxn>
              <a:cxn ang="T8">
                <a:pos x="T4" y="T5"/>
              </a:cxn>
            </a:cxnLst>
            <a:rect l="0" t="0" r="r" b="b"/>
            <a:pathLst>
              <a:path w="49" h="22">
                <a:moveTo>
                  <a:pt x="0" y="22"/>
                </a:moveTo>
                <a:cubicBezTo>
                  <a:pt x="2" y="21"/>
                  <a:pt x="25" y="16"/>
                  <a:pt x="28" y="14"/>
                </a:cubicBezTo>
                <a:cubicBezTo>
                  <a:pt x="49" y="0"/>
                  <a:pt x="31" y="2"/>
                  <a:pt x="48" y="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7" name="Freeform 47"/>
          <p:cNvSpPr>
            <a:spLocks/>
          </p:cNvSpPr>
          <p:nvPr/>
        </p:nvSpPr>
        <p:spPr bwMode="auto">
          <a:xfrm>
            <a:off x="4029076" y="5674394"/>
            <a:ext cx="233111" cy="317332"/>
          </a:xfrm>
          <a:custGeom>
            <a:avLst/>
            <a:gdLst>
              <a:gd name="T0" fmla="*/ 0 w 131"/>
              <a:gd name="T1" fmla="*/ 70069 h 145"/>
              <a:gd name="T2" fmla="*/ 82647 w 131"/>
              <a:gd name="T3" fmla="*/ 210207 h 145"/>
              <a:gd name="T4" fmla="*/ 75133 w 131"/>
              <a:gd name="T5" fmla="*/ 236483 h 145"/>
              <a:gd name="T6" fmla="*/ 52593 w 131"/>
              <a:gd name="T7" fmla="*/ 254000 h 145"/>
              <a:gd name="T8" fmla="*/ 37567 w 131"/>
              <a:gd name="T9" fmla="*/ 306552 h 145"/>
              <a:gd name="T10" fmla="*/ 60107 w 131"/>
              <a:gd name="T11" fmla="*/ 315310 h 145"/>
              <a:gd name="T12" fmla="*/ 105187 w 131"/>
              <a:gd name="T13" fmla="*/ 280276 h 145"/>
              <a:gd name="T14" fmla="*/ 157780 w 131"/>
              <a:gd name="T15" fmla="*/ 210207 h 145"/>
              <a:gd name="T16" fmla="*/ 240427 w 131"/>
              <a:gd name="T17" fmla="*/ 192690 h 145"/>
              <a:gd name="T18" fmla="*/ 217887 w 131"/>
              <a:gd name="T19" fmla="*/ 166414 h 145"/>
              <a:gd name="T20" fmla="*/ 202860 w 131"/>
              <a:gd name="T21" fmla="*/ 140138 h 145"/>
              <a:gd name="T22" fmla="*/ 157780 w 131"/>
              <a:gd name="T23" fmla="*/ 122621 h 145"/>
              <a:gd name="T24" fmla="*/ 195347 w 131"/>
              <a:gd name="T25" fmla="*/ 17517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1" h="145">
                <a:moveTo>
                  <a:pt x="0" y="32"/>
                </a:moveTo>
                <a:cubicBezTo>
                  <a:pt x="25" y="40"/>
                  <a:pt x="36" y="72"/>
                  <a:pt x="44" y="96"/>
                </a:cubicBezTo>
                <a:cubicBezTo>
                  <a:pt x="43" y="100"/>
                  <a:pt x="43" y="105"/>
                  <a:pt x="40" y="108"/>
                </a:cubicBezTo>
                <a:cubicBezTo>
                  <a:pt x="37" y="112"/>
                  <a:pt x="31" y="112"/>
                  <a:pt x="28" y="116"/>
                </a:cubicBezTo>
                <a:cubicBezTo>
                  <a:pt x="24" y="123"/>
                  <a:pt x="20" y="140"/>
                  <a:pt x="20" y="140"/>
                </a:cubicBezTo>
                <a:cubicBezTo>
                  <a:pt x="24" y="141"/>
                  <a:pt x="28" y="145"/>
                  <a:pt x="32" y="144"/>
                </a:cubicBezTo>
                <a:cubicBezTo>
                  <a:pt x="41" y="141"/>
                  <a:pt x="56" y="128"/>
                  <a:pt x="56" y="128"/>
                </a:cubicBezTo>
                <a:cubicBezTo>
                  <a:pt x="75" y="100"/>
                  <a:pt x="64" y="109"/>
                  <a:pt x="84" y="96"/>
                </a:cubicBezTo>
                <a:cubicBezTo>
                  <a:pt x="103" y="98"/>
                  <a:pt x="131" y="108"/>
                  <a:pt x="128" y="88"/>
                </a:cubicBezTo>
                <a:cubicBezTo>
                  <a:pt x="127" y="82"/>
                  <a:pt x="120" y="80"/>
                  <a:pt x="116" y="76"/>
                </a:cubicBezTo>
                <a:cubicBezTo>
                  <a:pt x="113" y="72"/>
                  <a:pt x="112" y="67"/>
                  <a:pt x="108" y="64"/>
                </a:cubicBezTo>
                <a:cubicBezTo>
                  <a:pt x="101" y="60"/>
                  <a:pt x="84" y="56"/>
                  <a:pt x="84" y="56"/>
                </a:cubicBezTo>
                <a:cubicBezTo>
                  <a:pt x="91" y="0"/>
                  <a:pt x="87" y="43"/>
                  <a:pt x="104" y="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8" name="Freeform 48"/>
          <p:cNvSpPr>
            <a:spLocks/>
          </p:cNvSpPr>
          <p:nvPr/>
        </p:nvSpPr>
        <p:spPr bwMode="auto">
          <a:xfrm>
            <a:off x="4095249" y="5865395"/>
            <a:ext cx="76701" cy="45118"/>
          </a:xfrm>
          <a:custGeom>
            <a:avLst/>
            <a:gdLst>
              <a:gd name="T0" fmla="*/ 13180 w 43"/>
              <a:gd name="T1" fmla="*/ 8890 h 20"/>
              <a:gd name="T2" fmla="*/ 58368 w 43"/>
              <a:gd name="T3" fmla="*/ 35560 h 20"/>
              <a:gd name="T4" fmla="*/ 80962 w 43"/>
              <a:gd name="T5" fmla="*/ 44450 h 20"/>
              <a:gd name="T6" fmla="*/ 0 60000 65536"/>
              <a:gd name="T7" fmla="*/ 0 60000 65536"/>
              <a:gd name="T8" fmla="*/ 0 60000 65536"/>
            </a:gdLst>
            <a:ahLst/>
            <a:cxnLst>
              <a:cxn ang="T6">
                <a:pos x="T0" y="T1"/>
              </a:cxn>
              <a:cxn ang="T7">
                <a:pos x="T2" y="T3"/>
              </a:cxn>
              <a:cxn ang="T8">
                <a:pos x="T4" y="T5"/>
              </a:cxn>
            </a:cxnLst>
            <a:rect l="0" t="0" r="r" b="b"/>
            <a:pathLst>
              <a:path w="43" h="20">
                <a:moveTo>
                  <a:pt x="7" y="4"/>
                </a:moveTo>
                <a:cubicBezTo>
                  <a:pt x="37" y="14"/>
                  <a:pt x="0" y="0"/>
                  <a:pt x="31" y="16"/>
                </a:cubicBezTo>
                <a:cubicBezTo>
                  <a:pt x="35" y="18"/>
                  <a:pt x="43" y="20"/>
                  <a:pt x="43" y="2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29" name="Freeform 49"/>
          <p:cNvSpPr>
            <a:spLocks/>
          </p:cNvSpPr>
          <p:nvPr/>
        </p:nvSpPr>
        <p:spPr bwMode="auto">
          <a:xfrm>
            <a:off x="4072689" y="5725528"/>
            <a:ext cx="120316" cy="52638"/>
          </a:xfrm>
          <a:custGeom>
            <a:avLst/>
            <a:gdLst>
              <a:gd name="T0" fmla="*/ 0 w 68"/>
              <a:gd name="T1" fmla="*/ 52387 h 24"/>
              <a:gd name="T2" fmla="*/ 67235 w 68"/>
              <a:gd name="T3" fmla="*/ 0 h 24"/>
              <a:gd name="T4" fmla="*/ 127000 w 68"/>
              <a:gd name="T5" fmla="*/ 17462 h 24"/>
              <a:gd name="T6" fmla="*/ 0 60000 65536"/>
              <a:gd name="T7" fmla="*/ 0 60000 65536"/>
              <a:gd name="T8" fmla="*/ 0 60000 65536"/>
            </a:gdLst>
            <a:ahLst/>
            <a:cxnLst>
              <a:cxn ang="T6">
                <a:pos x="T0" y="T1"/>
              </a:cxn>
              <a:cxn ang="T7">
                <a:pos x="T2" y="T3"/>
              </a:cxn>
              <a:cxn ang="T8">
                <a:pos x="T4" y="T5"/>
              </a:cxn>
            </a:cxnLst>
            <a:rect l="0" t="0" r="r" b="b"/>
            <a:pathLst>
              <a:path w="68" h="24">
                <a:moveTo>
                  <a:pt x="0" y="24"/>
                </a:moveTo>
                <a:cubicBezTo>
                  <a:pt x="13" y="15"/>
                  <a:pt x="21" y="5"/>
                  <a:pt x="36" y="0"/>
                </a:cubicBezTo>
                <a:cubicBezTo>
                  <a:pt x="63" y="4"/>
                  <a:pt x="53" y="0"/>
                  <a:pt x="68" y="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0" name="Freeform 50"/>
          <p:cNvSpPr>
            <a:spLocks/>
          </p:cNvSpPr>
          <p:nvPr/>
        </p:nvSpPr>
        <p:spPr bwMode="auto">
          <a:xfrm>
            <a:off x="4271211" y="5654843"/>
            <a:ext cx="252663" cy="117308"/>
          </a:xfrm>
          <a:custGeom>
            <a:avLst/>
            <a:gdLst>
              <a:gd name="T0" fmla="*/ 0 w 144"/>
              <a:gd name="T1" fmla="*/ 70928 h 53"/>
              <a:gd name="T2" fmla="*/ 125942 w 144"/>
              <a:gd name="T3" fmla="*/ 0 h 53"/>
              <a:gd name="T4" fmla="*/ 244475 w 144"/>
              <a:gd name="T5" fmla="*/ 88660 h 53"/>
              <a:gd name="T6" fmla="*/ 266700 w 144"/>
              <a:gd name="T7" fmla="*/ 115258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 h="53">
                <a:moveTo>
                  <a:pt x="0" y="32"/>
                </a:moveTo>
                <a:cubicBezTo>
                  <a:pt x="25" y="24"/>
                  <a:pt x="42" y="7"/>
                  <a:pt x="68" y="0"/>
                </a:cubicBezTo>
                <a:cubicBezTo>
                  <a:pt x="101" y="9"/>
                  <a:pt x="107" y="23"/>
                  <a:pt x="132" y="40"/>
                </a:cubicBezTo>
                <a:cubicBezTo>
                  <a:pt x="141" y="53"/>
                  <a:pt x="135" y="52"/>
                  <a:pt x="144" y="5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1" name="Freeform 51"/>
          <p:cNvSpPr>
            <a:spLocks/>
          </p:cNvSpPr>
          <p:nvPr/>
        </p:nvSpPr>
        <p:spPr bwMode="auto">
          <a:xfrm>
            <a:off x="4538914" y="5265320"/>
            <a:ext cx="64670" cy="329364"/>
          </a:xfrm>
          <a:custGeom>
            <a:avLst/>
            <a:gdLst>
              <a:gd name="T0" fmla="*/ 0 w 37"/>
              <a:gd name="T1" fmla="*/ 328612 h 149"/>
              <a:gd name="T2" fmla="*/ 22139 w 37"/>
              <a:gd name="T3" fmla="*/ 319790 h 149"/>
              <a:gd name="T4" fmla="*/ 66418 w 37"/>
              <a:gd name="T5" fmla="*/ 169820 h 149"/>
              <a:gd name="T6" fmla="*/ 59038 w 37"/>
              <a:gd name="T7" fmla="*/ 99245 h 149"/>
              <a:gd name="T8" fmla="*/ 14760 w 37"/>
              <a:gd name="T9" fmla="*/ 46314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49">
                <a:moveTo>
                  <a:pt x="0" y="149"/>
                </a:moveTo>
                <a:cubicBezTo>
                  <a:pt x="4" y="148"/>
                  <a:pt x="10" y="148"/>
                  <a:pt x="12" y="145"/>
                </a:cubicBezTo>
                <a:cubicBezTo>
                  <a:pt x="21" y="133"/>
                  <a:pt x="33" y="91"/>
                  <a:pt x="36" y="77"/>
                </a:cubicBezTo>
                <a:cubicBezTo>
                  <a:pt x="35" y="66"/>
                  <a:pt x="37" y="54"/>
                  <a:pt x="32" y="45"/>
                </a:cubicBezTo>
                <a:cubicBezTo>
                  <a:pt x="6" y="0"/>
                  <a:pt x="8" y="46"/>
                  <a:pt x="8" y="21"/>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2" name="Freeform 52"/>
          <p:cNvSpPr>
            <a:spLocks/>
          </p:cNvSpPr>
          <p:nvPr/>
        </p:nvSpPr>
        <p:spPr bwMode="auto">
          <a:xfrm>
            <a:off x="4609599" y="5354053"/>
            <a:ext cx="204537" cy="54142"/>
          </a:xfrm>
          <a:custGeom>
            <a:avLst/>
            <a:gdLst>
              <a:gd name="T0" fmla="*/ 0 w 116"/>
              <a:gd name="T1" fmla="*/ 35983 h 24"/>
              <a:gd name="T2" fmla="*/ 67003 w 116"/>
              <a:gd name="T3" fmla="*/ 8996 h 24"/>
              <a:gd name="T4" fmla="*/ 89338 w 116"/>
              <a:gd name="T5" fmla="*/ 0 h 24"/>
              <a:gd name="T6" fmla="*/ 156341 w 116"/>
              <a:gd name="T7" fmla="*/ 53975 h 24"/>
              <a:gd name="T8" fmla="*/ 215900 w 116"/>
              <a:gd name="T9" fmla="*/ 899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24">
                <a:moveTo>
                  <a:pt x="0" y="16"/>
                </a:moveTo>
                <a:cubicBezTo>
                  <a:pt x="12" y="12"/>
                  <a:pt x="24" y="8"/>
                  <a:pt x="36" y="4"/>
                </a:cubicBezTo>
                <a:cubicBezTo>
                  <a:pt x="40" y="3"/>
                  <a:pt x="48" y="0"/>
                  <a:pt x="48" y="0"/>
                </a:cubicBezTo>
                <a:cubicBezTo>
                  <a:pt x="63" y="5"/>
                  <a:pt x="71" y="15"/>
                  <a:pt x="84" y="24"/>
                </a:cubicBezTo>
                <a:cubicBezTo>
                  <a:pt x="99" y="20"/>
                  <a:pt x="109" y="18"/>
                  <a:pt x="116" y="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3" name="Freeform 53"/>
          <p:cNvSpPr>
            <a:spLocks/>
          </p:cNvSpPr>
          <p:nvPr/>
        </p:nvSpPr>
        <p:spPr bwMode="auto">
          <a:xfrm>
            <a:off x="4298282" y="5542047"/>
            <a:ext cx="99261" cy="121819"/>
          </a:xfrm>
          <a:custGeom>
            <a:avLst/>
            <a:gdLst>
              <a:gd name="T0" fmla="*/ 0 w 56"/>
              <a:gd name="T1" fmla="*/ 0 h 56"/>
              <a:gd name="T2" fmla="*/ 97291 w 56"/>
              <a:gd name="T3" fmla="*/ 96043 h 56"/>
              <a:gd name="T4" fmla="*/ 104775 w 56"/>
              <a:gd name="T5" fmla="*/ 122237 h 56"/>
              <a:gd name="T6" fmla="*/ 0 60000 65536"/>
              <a:gd name="T7" fmla="*/ 0 60000 65536"/>
              <a:gd name="T8" fmla="*/ 0 60000 65536"/>
            </a:gdLst>
            <a:ahLst/>
            <a:cxnLst>
              <a:cxn ang="T6">
                <a:pos x="T0" y="T1"/>
              </a:cxn>
              <a:cxn ang="T7">
                <a:pos x="T2" y="T3"/>
              </a:cxn>
              <a:cxn ang="T8">
                <a:pos x="T4" y="T5"/>
              </a:cxn>
            </a:cxnLst>
            <a:rect l="0" t="0" r="r" b="b"/>
            <a:pathLst>
              <a:path w="56" h="56">
                <a:moveTo>
                  <a:pt x="0" y="0"/>
                </a:moveTo>
                <a:cubicBezTo>
                  <a:pt x="12" y="19"/>
                  <a:pt x="30" y="37"/>
                  <a:pt x="52" y="44"/>
                </a:cubicBezTo>
                <a:cubicBezTo>
                  <a:pt x="53" y="48"/>
                  <a:pt x="56" y="56"/>
                  <a:pt x="56" y="5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4" name="Freeform 54"/>
          <p:cNvSpPr>
            <a:spLocks/>
          </p:cNvSpPr>
          <p:nvPr/>
        </p:nvSpPr>
        <p:spPr bwMode="auto">
          <a:xfrm>
            <a:off x="4206541" y="5620252"/>
            <a:ext cx="48126" cy="61661"/>
          </a:xfrm>
          <a:custGeom>
            <a:avLst/>
            <a:gdLst>
              <a:gd name="T0" fmla="*/ 0 w 28"/>
              <a:gd name="T1" fmla="*/ 0 h 28"/>
              <a:gd name="T2" fmla="*/ 7257 w 28"/>
              <a:gd name="T3" fmla="*/ 61913 h 28"/>
              <a:gd name="T4" fmla="*/ 0 60000 65536"/>
              <a:gd name="T5" fmla="*/ 0 60000 65536"/>
            </a:gdLst>
            <a:ahLst/>
            <a:cxnLst>
              <a:cxn ang="T4">
                <a:pos x="T0" y="T1"/>
              </a:cxn>
              <a:cxn ang="T5">
                <a:pos x="T2" y="T3"/>
              </a:cxn>
            </a:cxnLst>
            <a:rect l="0" t="0" r="r" b="b"/>
            <a:pathLst>
              <a:path w="28" h="28">
                <a:moveTo>
                  <a:pt x="0" y="0"/>
                </a:moveTo>
                <a:cubicBezTo>
                  <a:pt x="16" y="5"/>
                  <a:pt x="28" y="28"/>
                  <a:pt x="4" y="2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5" name="Freeform 55"/>
          <p:cNvSpPr>
            <a:spLocks/>
          </p:cNvSpPr>
          <p:nvPr/>
        </p:nvSpPr>
        <p:spPr bwMode="auto">
          <a:xfrm>
            <a:off x="3980949" y="5823284"/>
            <a:ext cx="84221" cy="156411"/>
          </a:xfrm>
          <a:custGeom>
            <a:avLst/>
            <a:gdLst>
              <a:gd name="T0" fmla="*/ 0 w 48"/>
              <a:gd name="T1" fmla="*/ 0 h 72"/>
              <a:gd name="T2" fmla="*/ 66675 w 48"/>
              <a:gd name="T3" fmla="*/ 34925 h 72"/>
              <a:gd name="T4" fmla="*/ 88900 w 48"/>
              <a:gd name="T5" fmla="*/ 157163 h 72"/>
              <a:gd name="T6" fmla="*/ 0 60000 65536"/>
              <a:gd name="T7" fmla="*/ 0 60000 65536"/>
              <a:gd name="T8" fmla="*/ 0 60000 65536"/>
            </a:gdLst>
            <a:ahLst/>
            <a:cxnLst>
              <a:cxn ang="T6">
                <a:pos x="T0" y="T1"/>
              </a:cxn>
              <a:cxn ang="T7">
                <a:pos x="T2" y="T3"/>
              </a:cxn>
              <a:cxn ang="T8">
                <a:pos x="T4" y="T5"/>
              </a:cxn>
            </a:cxnLst>
            <a:rect l="0" t="0" r="r" b="b"/>
            <a:pathLst>
              <a:path w="48" h="72">
                <a:moveTo>
                  <a:pt x="0" y="0"/>
                </a:moveTo>
                <a:cubicBezTo>
                  <a:pt x="29" y="10"/>
                  <a:pt x="17" y="3"/>
                  <a:pt x="36" y="16"/>
                </a:cubicBezTo>
                <a:cubicBezTo>
                  <a:pt x="9" y="34"/>
                  <a:pt x="25" y="60"/>
                  <a:pt x="48" y="7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6" name="Freeform 56"/>
          <p:cNvSpPr>
            <a:spLocks/>
          </p:cNvSpPr>
          <p:nvPr/>
        </p:nvSpPr>
        <p:spPr bwMode="auto">
          <a:xfrm>
            <a:off x="4051634" y="5857876"/>
            <a:ext cx="42111" cy="10527"/>
          </a:xfrm>
          <a:custGeom>
            <a:avLst/>
            <a:gdLst>
              <a:gd name="T0" fmla="*/ 0 w 24"/>
              <a:gd name="T1" fmla="*/ 0 h 5"/>
              <a:gd name="T2" fmla="*/ 44450 w 24"/>
              <a:gd name="T3" fmla="*/ 8890 h 5"/>
              <a:gd name="T4" fmla="*/ 0 60000 65536"/>
              <a:gd name="T5" fmla="*/ 0 60000 65536"/>
            </a:gdLst>
            <a:ahLst/>
            <a:cxnLst>
              <a:cxn ang="T4">
                <a:pos x="T0" y="T1"/>
              </a:cxn>
              <a:cxn ang="T5">
                <a:pos x="T2" y="T3"/>
              </a:cxn>
            </a:cxnLst>
            <a:rect l="0" t="0" r="r" b="b"/>
            <a:pathLst>
              <a:path w="24" h="5">
                <a:moveTo>
                  <a:pt x="0" y="0"/>
                </a:moveTo>
                <a:cubicBezTo>
                  <a:pt x="19" y="5"/>
                  <a:pt x="11" y="4"/>
                  <a:pt x="24" y="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7" name="Freeform 57"/>
          <p:cNvSpPr>
            <a:spLocks/>
          </p:cNvSpPr>
          <p:nvPr/>
        </p:nvSpPr>
        <p:spPr bwMode="auto">
          <a:xfrm>
            <a:off x="4701340" y="6148137"/>
            <a:ext cx="189497" cy="350420"/>
          </a:xfrm>
          <a:custGeom>
            <a:avLst/>
            <a:gdLst>
              <a:gd name="T0" fmla="*/ 0 w 108"/>
              <a:gd name="T1" fmla="*/ 0 h 160"/>
              <a:gd name="T2" fmla="*/ 66675 w 108"/>
              <a:gd name="T3" fmla="*/ 122793 h 160"/>
              <a:gd name="T4" fmla="*/ 140758 w 108"/>
              <a:gd name="T5" fmla="*/ 271899 h 160"/>
              <a:gd name="T6" fmla="*/ 200025 w 108"/>
              <a:gd name="T7" fmla="*/ 35083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 h="160">
                <a:moveTo>
                  <a:pt x="0" y="0"/>
                </a:moveTo>
                <a:cubicBezTo>
                  <a:pt x="16" y="16"/>
                  <a:pt x="23" y="37"/>
                  <a:pt x="36" y="56"/>
                </a:cubicBezTo>
                <a:cubicBezTo>
                  <a:pt x="40" y="106"/>
                  <a:pt x="32" y="115"/>
                  <a:pt x="76" y="124"/>
                </a:cubicBezTo>
                <a:cubicBezTo>
                  <a:pt x="91" y="134"/>
                  <a:pt x="94" y="153"/>
                  <a:pt x="108" y="16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8" name="Freeform 58"/>
          <p:cNvSpPr>
            <a:spLocks/>
          </p:cNvSpPr>
          <p:nvPr/>
        </p:nvSpPr>
        <p:spPr bwMode="auto">
          <a:xfrm>
            <a:off x="5802229" y="5366084"/>
            <a:ext cx="192505" cy="297782"/>
          </a:xfrm>
          <a:custGeom>
            <a:avLst/>
            <a:gdLst>
              <a:gd name="T0" fmla="*/ 186422 w 109"/>
              <a:gd name="T1" fmla="*/ 0 h 136"/>
              <a:gd name="T2" fmla="*/ 201336 w 109"/>
              <a:gd name="T3" fmla="*/ 52668 h 136"/>
              <a:gd name="T4" fmla="*/ 193879 w 109"/>
              <a:gd name="T5" fmla="*/ 131669 h 136"/>
              <a:gd name="T6" fmla="*/ 44741 w 109"/>
              <a:gd name="T7" fmla="*/ 201893 h 136"/>
              <a:gd name="T8" fmla="*/ 0 w 109"/>
              <a:gd name="T9" fmla="*/ 29845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 h="136">
                <a:moveTo>
                  <a:pt x="100" y="0"/>
                </a:moveTo>
                <a:cubicBezTo>
                  <a:pt x="103" y="8"/>
                  <a:pt x="109" y="16"/>
                  <a:pt x="108" y="24"/>
                </a:cubicBezTo>
                <a:cubicBezTo>
                  <a:pt x="107" y="36"/>
                  <a:pt x="108" y="49"/>
                  <a:pt x="104" y="60"/>
                </a:cubicBezTo>
                <a:cubicBezTo>
                  <a:pt x="97" y="82"/>
                  <a:pt x="43" y="86"/>
                  <a:pt x="24" y="92"/>
                </a:cubicBezTo>
                <a:cubicBezTo>
                  <a:pt x="17" y="112"/>
                  <a:pt x="15" y="121"/>
                  <a:pt x="0" y="13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39" name="Freeform 59"/>
          <p:cNvSpPr>
            <a:spLocks/>
          </p:cNvSpPr>
          <p:nvPr/>
        </p:nvSpPr>
        <p:spPr bwMode="auto">
          <a:xfrm>
            <a:off x="5554079" y="5320966"/>
            <a:ext cx="189497" cy="148891"/>
          </a:xfrm>
          <a:custGeom>
            <a:avLst/>
            <a:gdLst>
              <a:gd name="T0" fmla="*/ 0 w 108"/>
              <a:gd name="T1" fmla="*/ 0 h 68"/>
              <a:gd name="T2" fmla="*/ 125942 w 108"/>
              <a:gd name="T3" fmla="*/ 35112 h 68"/>
              <a:gd name="T4" fmla="*/ 200025 w 108"/>
              <a:gd name="T5" fmla="*/ 149225 h 68"/>
              <a:gd name="T6" fmla="*/ 0 60000 65536"/>
              <a:gd name="T7" fmla="*/ 0 60000 65536"/>
              <a:gd name="T8" fmla="*/ 0 60000 65536"/>
            </a:gdLst>
            <a:ahLst/>
            <a:cxnLst>
              <a:cxn ang="T6">
                <a:pos x="T0" y="T1"/>
              </a:cxn>
              <a:cxn ang="T7">
                <a:pos x="T2" y="T3"/>
              </a:cxn>
              <a:cxn ang="T8">
                <a:pos x="T4" y="T5"/>
              </a:cxn>
            </a:cxnLst>
            <a:rect l="0" t="0" r="r" b="b"/>
            <a:pathLst>
              <a:path w="108" h="68">
                <a:moveTo>
                  <a:pt x="0" y="0"/>
                </a:moveTo>
                <a:cubicBezTo>
                  <a:pt x="26" y="13"/>
                  <a:pt x="35" y="13"/>
                  <a:pt x="68" y="16"/>
                </a:cubicBezTo>
                <a:cubicBezTo>
                  <a:pt x="99" y="37"/>
                  <a:pt x="71" y="68"/>
                  <a:pt x="108" y="6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0" name="Freeform 60"/>
          <p:cNvSpPr>
            <a:spLocks/>
          </p:cNvSpPr>
          <p:nvPr/>
        </p:nvSpPr>
        <p:spPr bwMode="auto">
          <a:xfrm>
            <a:off x="5236745" y="5098382"/>
            <a:ext cx="172954" cy="434641"/>
          </a:xfrm>
          <a:custGeom>
            <a:avLst/>
            <a:gdLst>
              <a:gd name="T0" fmla="*/ 0 w 98"/>
              <a:gd name="T1" fmla="*/ 0 h 196"/>
              <a:gd name="T2" fmla="*/ 67064 w 98"/>
              <a:gd name="T3" fmla="*/ 70757 h 196"/>
              <a:gd name="T4" fmla="*/ 126676 w 98"/>
              <a:gd name="T5" fmla="*/ 159204 h 196"/>
              <a:gd name="T6" fmla="*/ 81967 w 98"/>
              <a:gd name="T7" fmla="*/ 283029 h 196"/>
              <a:gd name="T8" fmla="*/ 171386 w 98"/>
              <a:gd name="T9" fmla="*/ 389165 h 196"/>
              <a:gd name="T10" fmla="*/ 171386 w 98"/>
              <a:gd name="T11" fmla="*/ 433388 h 1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8" h="196">
                <a:moveTo>
                  <a:pt x="0" y="0"/>
                </a:moveTo>
                <a:cubicBezTo>
                  <a:pt x="27" y="27"/>
                  <a:pt x="15" y="18"/>
                  <a:pt x="36" y="32"/>
                </a:cubicBezTo>
                <a:cubicBezTo>
                  <a:pt x="45" y="46"/>
                  <a:pt x="63" y="56"/>
                  <a:pt x="68" y="72"/>
                </a:cubicBezTo>
                <a:cubicBezTo>
                  <a:pt x="77" y="99"/>
                  <a:pt x="56" y="110"/>
                  <a:pt x="44" y="128"/>
                </a:cubicBezTo>
                <a:cubicBezTo>
                  <a:pt x="50" y="156"/>
                  <a:pt x="67" y="164"/>
                  <a:pt x="92" y="176"/>
                </a:cubicBezTo>
                <a:cubicBezTo>
                  <a:pt x="97" y="191"/>
                  <a:pt x="98" y="184"/>
                  <a:pt x="92" y="19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1" name="Freeform 61"/>
          <p:cNvSpPr>
            <a:spLocks/>
          </p:cNvSpPr>
          <p:nvPr/>
        </p:nvSpPr>
        <p:spPr bwMode="auto">
          <a:xfrm>
            <a:off x="4973555" y="5047248"/>
            <a:ext cx="177466" cy="293270"/>
          </a:xfrm>
          <a:custGeom>
            <a:avLst/>
            <a:gdLst>
              <a:gd name="T0" fmla="*/ 31530 w 101"/>
              <a:gd name="T1" fmla="*/ 0 h 133"/>
              <a:gd name="T2" fmla="*/ 53786 w 101"/>
              <a:gd name="T3" fmla="*/ 211985 h 133"/>
              <a:gd name="T4" fmla="*/ 142812 w 101"/>
              <a:gd name="T5" fmla="*/ 211985 h 133"/>
              <a:gd name="T6" fmla="*/ 187325 w 101"/>
              <a:gd name="T7" fmla="*/ 256148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133">
                <a:moveTo>
                  <a:pt x="17" y="0"/>
                </a:moveTo>
                <a:cubicBezTo>
                  <a:pt x="15" y="28"/>
                  <a:pt x="0" y="77"/>
                  <a:pt x="29" y="96"/>
                </a:cubicBezTo>
                <a:cubicBezTo>
                  <a:pt x="58" y="92"/>
                  <a:pt x="65" y="78"/>
                  <a:pt x="77" y="96"/>
                </a:cubicBezTo>
                <a:cubicBezTo>
                  <a:pt x="79" y="106"/>
                  <a:pt x="84" y="133"/>
                  <a:pt x="101" y="11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2" name="Freeform 62"/>
          <p:cNvSpPr>
            <a:spLocks/>
          </p:cNvSpPr>
          <p:nvPr/>
        </p:nvSpPr>
        <p:spPr bwMode="auto">
          <a:xfrm>
            <a:off x="4872790" y="5215690"/>
            <a:ext cx="123324" cy="184986"/>
          </a:xfrm>
          <a:custGeom>
            <a:avLst/>
            <a:gdLst>
              <a:gd name="T0" fmla="*/ 130175 w 71"/>
              <a:gd name="T1" fmla="*/ 0 h 84"/>
              <a:gd name="T2" fmla="*/ 27502 w 71"/>
              <a:gd name="T3" fmla="*/ 70757 h 84"/>
              <a:gd name="T4" fmla="*/ 12834 w 71"/>
              <a:gd name="T5" fmla="*/ 185737 h 84"/>
              <a:gd name="T6" fmla="*/ 0 60000 65536"/>
              <a:gd name="T7" fmla="*/ 0 60000 65536"/>
              <a:gd name="T8" fmla="*/ 0 60000 65536"/>
            </a:gdLst>
            <a:ahLst/>
            <a:cxnLst>
              <a:cxn ang="T6">
                <a:pos x="T0" y="T1"/>
              </a:cxn>
              <a:cxn ang="T7">
                <a:pos x="T2" y="T3"/>
              </a:cxn>
              <a:cxn ang="T8">
                <a:pos x="T4" y="T5"/>
              </a:cxn>
            </a:cxnLst>
            <a:rect l="0" t="0" r="r" b="b"/>
            <a:pathLst>
              <a:path w="71" h="84">
                <a:moveTo>
                  <a:pt x="71" y="0"/>
                </a:moveTo>
                <a:cubicBezTo>
                  <a:pt x="53" y="14"/>
                  <a:pt x="33" y="20"/>
                  <a:pt x="15" y="32"/>
                </a:cubicBezTo>
                <a:cubicBezTo>
                  <a:pt x="0" y="55"/>
                  <a:pt x="7" y="39"/>
                  <a:pt x="7" y="8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3" name="Freeform 63"/>
          <p:cNvSpPr>
            <a:spLocks/>
          </p:cNvSpPr>
          <p:nvPr/>
        </p:nvSpPr>
        <p:spPr bwMode="auto">
          <a:xfrm>
            <a:off x="4827671" y="5620252"/>
            <a:ext cx="120316" cy="192505"/>
          </a:xfrm>
          <a:custGeom>
            <a:avLst/>
            <a:gdLst>
              <a:gd name="T0" fmla="*/ 127000 w 68"/>
              <a:gd name="T1" fmla="*/ 0 h 88"/>
              <a:gd name="T2" fmla="*/ 7471 w 68"/>
              <a:gd name="T3" fmla="*/ 167265 h 88"/>
              <a:gd name="T4" fmla="*/ 0 w 68"/>
              <a:gd name="T5" fmla="*/ 193675 h 88"/>
              <a:gd name="T6" fmla="*/ 0 60000 65536"/>
              <a:gd name="T7" fmla="*/ 0 60000 65536"/>
              <a:gd name="T8" fmla="*/ 0 60000 65536"/>
            </a:gdLst>
            <a:ahLst/>
            <a:cxnLst>
              <a:cxn ang="T6">
                <a:pos x="T0" y="T1"/>
              </a:cxn>
              <a:cxn ang="T7">
                <a:pos x="T2" y="T3"/>
              </a:cxn>
              <a:cxn ang="T8">
                <a:pos x="T4" y="T5"/>
              </a:cxn>
            </a:cxnLst>
            <a:rect l="0" t="0" r="r" b="b"/>
            <a:pathLst>
              <a:path w="68" h="88">
                <a:moveTo>
                  <a:pt x="68" y="0"/>
                </a:moveTo>
                <a:cubicBezTo>
                  <a:pt x="62" y="52"/>
                  <a:pt x="54" y="64"/>
                  <a:pt x="4" y="76"/>
                </a:cubicBezTo>
                <a:cubicBezTo>
                  <a:pt x="3" y="80"/>
                  <a:pt x="0" y="88"/>
                  <a:pt x="0" y="8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4" name="Freeform 64"/>
          <p:cNvSpPr>
            <a:spLocks/>
          </p:cNvSpPr>
          <p:nvPr/>
        </p:nvSpPr>
        <p:spPr bwMode="auto">
          <a:xfrm>
            <a:off x="5357061" y="5047247"/>
            <a:ext cx="91741" cy="228600"/>
          </a:xfrm>
          <a:custGeom>
            <a:avLst/>
            <a:gdLst>
              <a:gd name="T0" fmla="*/ 0 w 52"/>
              <a:gd name="T1" fmla="*/ 228600 h 104"/>
              <a:gd name="T2" fmla="*/ 67042 w 52"/>
              <a:gd name="T3" fmla="*/ 158262 h 104"/>
              <a:gd name="T4" fmla="*/ 96838 w 52"/>
              <a:gd name="T5" fmla="*/ 0 h 104"/>
              <a:gd name="T6" fmla="*/ 0 60000 65536"/>
              <a:gd name="T7" fmla="*/ 0 60000 65536"/>
              <a:gd name="T8" fmla="*/ 0 60000 65536"/>
            </a:gdLst>
            <a:ahLst/>
            <a:cxnLst>
              <a:cxn ang="T6">
                <a:pos x="T0" y="T1"/>
              </a:cxn>
              <a:cxn ang="T7">
                <a:pos x="T2" y="T3"/>
              </a:cxn>
              <a:cxn ang="T8">
                <a:pos x="T4" y="T5"/>
              </a:cxn>
            </a:cxnLst>
            <a:rect l="0" t="0" r="r" b="b"/>
            <a:pathLst>
              <a:path w="52" h="104">
                <a:moveTo>
                  <a:pt x="0" y="104"/>
                </a:moveTo>
                <a:cubicBezTo>
                  <a:pt x="27" y="77"/>
                  <a:pt x="15" y="86"/>
                  <a:pt x="36" y="72"/>
                </a:cubicBezTo>
                <a:cubicBezTo>
                  <a:pt x="51" y="49"/>
                  <a:pt x="52" y="29"/>
                  <a:pt x="52"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5" name="Freeform 65"/>
          <p:cNvSpPr>
            <a:spLocks/>
          </p:cNvSpPr>
          <p:nvPr/>
        </p:nvSpPr>
        <p:spPr bwMode="auto">
          <a:xfrm>
            <a:off x="5138989" y="5038224"/>
            <a:ext cx="91740" cy="88733"/>
          </a:xfrm>
          <a:custGeom>
            <a:avLst/>
            <a:gdLst>
              <a:gd name="T0" fmla="*/ 0 w 52"/>
              <a:gd name="T1" fmla="*/ 0 h 40"/>
              <a:gd name="T2" fmla="*/ 22347 w 52"/>
              <a:gd name="T3" fmla="*/ 26670 h 40"/>
              <a:gd name="T4" fmla="*/ 67041 w 52"/>
              <a:gd name="T5" fmla="*/ 44450 h 40"/>
              <a:gd name="T6" fmla="*/ 96837 w 52"/>
              <a:gd name="T7" fmla="*/ 8890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40">
                <a:moveTo>
                  <a:pt x="0" y="0"/>
                </a:moveTo>
                <a:cubicBezTo>
                  <a:pt x="4" y="4"/>
                  <a:pt x="7" y="9"/>
                  <a:pt x="12" y="12"/>
                </a:cubicBezTo>
                <a:cubicBezTo>
                  <a:pt x="19" y="16"/>
                  <a:pt x="36" y="20"/>
                  <a:pt x="36" y="20"/>
                </a:cubicBezTo>
                <a:cubicBezTo>
                  <a:pt x="46" y="35"/>
                  <a:pt x="41" y="29"/>
                  <a:pt x="52" y="4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6" name="Freeform 66"/>
          <p:cNvSpPr>
            <a:spLocks/>
          </p:cNvSpPr>
          <p:nvPr/>
        </p:nvSpPr>
        <p:spPr bwMode="auto">
          <a:xfrm>
            <a:off x="4905877" y="5092366"/>
            <a:ext cx="106781" cy="79710"/>
          </a:xfrm>
          <a:custGeom>
            <a:avLst/>
            <a:gdLst>
              <a:gd name="T0" fmla="*/ 0 w 60"/>
              <a:gd name="T1" fmla="*/ 0 h 36"/>
              <a:gd name="T2" fmla="*/ 112713 w 60"/>
              <a:gd name="T3" fmla="*/ 79375 h 36"/>
              <a:gd name="T4" fmla="*/ 0 60000 65536"/>
              <a:gd name="T5" fmla="*/ 0 60000 65536"/>
            </a:gdLst>
            <a:ahLst/>
            <a:cxnLst>
              <a:cxn ang="T4">
                <a:pos x="T0" y="T1"/>
              </a:cxn>
              <a:cxn ang="T5">
                <a:pos x="T2" y="T3"/>
              </a:cxn>
            </a:cxnLst>
            <a:rect l="0" t="0" r="r" b="b"/>
            <a:pathLst>
              <a:path w="60" h="36">
                <a:moveTo>
                  <a:pt x="0" y="0"/>
                </a:moveTo>
                <a:cubicBezTo>
                  <a:pt x="9" y="27"/>
                  <a:pt x="32" y="36"/>
                  <a:pt x="60" y="3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7" name="Freeform 67"/>
          <p:cNvSpPr>
            <a:spLocks/>
          </p:cNvSpPr>
          <p:nvPr/>
        </p:nvSpPr>
        <p:spPr bwMode="auto">
          <a:xfrm>
            <a:off x="4693820" y="5215689"/>
            <a:ext cx="70685" cy="150395"/>
          </a:xfrm>
          <a:custGeom>
            <a:avLst/>
            <a:gdLst>
              <a:gd name="T0" fmla="*/ 0 w 40"/>
              <a:gd name="T1" fmla="*/ 0 h 68"/>
              <a:gd name="T2" fmla="*/ 74612 w 40"/>
              <a:gd name="T3" fmla="*/ 44356 h 68"/>
              <a:gd name="T4" fmla="*/ 67151 w 40"/>
              <a:gd name="T5" fmla="*/ 79842 h 68"/>
              <a:gd name="T6" fmla="*/ 22384 w 40"/>
              <a:gd name="T7" fmla="*/ 115327 h 68"/>
              <a:gd name="T8" fmla="*/ 0 w 40"/>
              <a:gd name="T9" fmla="*/ 150812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68">
                <a:moveTo>
                  <a:pt x="0" y="0"/>
                </a:moveTo>
                <a:cubicBezTo>
                  <a:pt x="11" y="17"/>
                  <a:pt x="20" y="16"/>
                  <a:pt x="40" y="20"/>
                </a:cubicBezTo>
                <a:cubicBezTo>
                  <a:pt x="39" y="25"/>
                  <a:pt x="40" y="32"/>
                  <a:pt x="36" y="36"/>
                </a:cubicBezTo>
                <a:cubicBezTo>
                  <a:pt x="30" y="43"/>
                  <a:pt x="12" y="52"/>
                  <a:pt x="12" y="52"/>
                </a:cubicBezTo>
                <a:cubicBezTo>
                  <a:pt x="3" y="66"/>
                  <a:pt x="7" y="61"/>
                  <a:pt x="0" y="6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8" name="Freeform 68"/>
          <p:cNvSpPr>
            <a:spLocks/>
          </p:cNvSpPr>
          <p:nvPr/>
        </p:nvSpPr>
        <p:spPr bwMode="auto">
          <a:xfrm>
            <a:off x="4629151" y="5251784"/>
            <a:ext cx="58654" cy="96253"/>
          </a:xfrm>
          <a:custGeom>
            <a:avLst/>
            <a:gdLst>
              <a:gd name="T0" fmla="*/ 0 w 33"/>
              <a:gd name="T1" fmla="*/ 0 h 44"/>
              <a:gd name="T2" fmla="*/ 45028 w 33"/>
              <a:gd name="T3" fmla="*/ 61624 h 44"/>
              <a:gd name="T4" fmla="*/ 60037 w 33"/>
              <a:gd name="T5" fmla="*/ 96838 h 44"/>
              <a:gd name="T6" fmla="*/ 0 60000 65536"/>
              <a:gd name="T7" fmla="*/ 0 60000 65536"/>
              <a:gd name="T8" fmla="*/ 0 60000 65536"/>
            </a:gdLst>
            <a:ahLst/>
            <a:cxnLst>
              <a:cxn ang="T6">
                <a:pos x="T0" y="T1"/>
              </a:cxn>
              <a:cxn ang="T7">
                <a:pos x="T2" y="T3"/>
              </a:cxn>
              <a:cxn ang="T8">
                <a:pos x="T4" y="T5"/>
              </a:cxn>
            </a:cxnLst>
            <a:rect l="0" t="0" r="r" b="b"/>
            <a:pathLst>
              <a:path w="33" h="44">
                <a:moveTo>
                  <a:pt x="0" y="0"/>
                </a:moveTo>
                <a:cubicBezTo>
                  <a:pt x="5" y="16"/>
                  <a:pt x="8" y="23"/>
                  <a:pt x="24" y="28"/>
                </a:cubicBezTo>
                <a:cubicBezTo>
                  <a:pt x="33" y="41"/>
                  <a:pt x="32" y="35"/>
                  <a:pt x="32" y="4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49" name="Freeform 69"/>
          <p:cNvSpPr>
            <a:spLocks/>
          </p:cNvSpPr>
          <p:nvPr/>
        </p:nvSpPr>
        <p:spPr bwMode="auto">
          <a:xfrm>
            <a:off x="4432134" y="5366084"/>
            <a:ext cx="73693" cy="175962"/>
          </a:xfrm>
          <a:custGeom>
            <a:avLst/>
            <a:gdLst>
              <a:gd name="T0" fmla="*/ 75890 w 41"/>
              <a:gd name="T1" fmla="*/ 0 h 80"/>
              <a:gd name="T2" fmla="*/ 68301 w 41"/>
              <a:gd name="T3" fmla="*/ 123349 h 80"/>
              <a:gd name="T4" fmla="*/ 22767 w 41"/>
              <a:gd name="T5" fmla="*/ 149781 h 80"/>
              <a:gd name="T6" fmla="*/ 0 w 41"/>
              <a:gd name="T7" fmla="*/ 176213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80">
                <a:moveTo>
                  <a:pt x="40" y="0"/>
                </a:moveTo>
                <a:cubicBezTo>
                  <a:pt x="39" y="19"/>
                  <a:pt x="41" y="38"/>
                  <a:pt x="36" y="56"/>
                </a:cubicBezTo>
                <a:cubicBezTo>
                  <a:pt x="34" y="65"/>
                  <a:pt x="19" y="62"/>
                  <a:pt x="12" y="68"/>
                </a:cubicBezTo>
                <a:cubicBezTo>
                  <a:pt x="8" y="72"/>
                  <a:pt x="0" y="80"/>
                  <a:pt x="0" y="8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0" name="Freeform 70"/>
          <p:cNvSpPr>
            <a:spLocks/>
          </p:cNvSpPr>
          <p:nvPr/>
        </p:nvSpPr>
        <p:spPr bwMode="auto">
          <a:xfrm>
            <a:off x="4510339" y="5441282"/>
            <a:ext cx="78205" cy="57150"/>
          </a:xfrm>
          <a:custGeom>
            <a:avLst/>
            <a:gdLst>
              <a:gd name="T0" fmla="*/ 0 w 44"/>
              <a:gd name="T1" fmla="*/ 19783 h 26"/>
              <a:gd name="T2" fmla="*/ 45027 w 44"/>
              <a:gd name="T3" fmla="*/ 2198 h 26"/>
              <a:gd name="T4" fmla="*/ 52532 w 44"/>
              <a:gd name="T5" fmla="*/ 28575 h 26"/>
              <a:gd name="T6" fmla="*/ 82550 w 44"/>
              <a:gd name="T7" fmla="*/ 54952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26">
                <a:moveTo>
                  <a:pt x="0" y="9"/>
                </a:moveTo>
                <a:cubicBezTo>
                  <a:pt x="8" y="6"/>
                  <a:pt x="16" y="4"/>
                  <a:pt x="24" y="1"/>
                </a:cubicBezTo>
                <a:cubicBezTo>
                  <a:pt x="28" y="0"/>
                  <a:pt x="26" y="9"/>
                  <a:pt x="28" y="13"/>
                </a:cubicBezTo>
                <a:cubicBezTo>
                  <a:pt x="37" y="26"/>
                  <a:pt x="35" y="25"/>
                  <a:pt x="44" y="25"/>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1" name="Freeform 71"/>
          <p:cNvSpPr>
            <a:spLocks/>
          </p:cNvSpPr>
          <p:nvPr/>
        </p:nvSpPr>
        <p:spPr bwMode="auto">
          <a:xfrm>
            <a:off x="4340392" y="5514976"/>
            <a:ext cx="78205" cy="118811"/>
          </a:xfrm>
          <a:custGeom>
            <a:avLst/>
            <a:gdLst>
              <a:gd name="T0" fmla="*/ 82550 w 44"/>
              <a:gd name="T1" fmla="*/ 0 h 54"/>
              <a:gd name="T2" fmla="*/ 0 w 44"/>
              <a:gd name="T3" fmla="*/ 105834 h 54"/>
              <a:gd name="T4" fmla="*/ 0 60000 65536"/>
              <a:gd name="T5" fmla="*/ 0 60000 65536"/>
            </a:gdLst>
            <a:ahLst/>
            <a:cxnLst>
              <a:cxn ang="T4">
                <a:pos x="T0" y="T1"/>
              </a:cxn>
              <a:cxn ang="T5">
                <a:pos x="T2" y="T3"/>
              </a:cxn>
            </a:cxnLst>
            <a:rect l="0" t="0" r="r" b="b"/>
            <a:pathLst>
              <a:path w="44" h="54">
                <a:moveTo>
                  <a:pt x="44" y="0"/>
                </a:moveTo>
                <a:cubicBezTo>
                  <a:pt x="37" y="54"/>
                  <a:pt x="38" y="29"/>
                  <a:pt x="0" y="4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2" name="Freeform 72"/>
          <p:cNvSpPr>
            <a:spLocks/>
          </p:cNvSpPr>
          <p:nvPr/>
        </p:nvSpPr>
        <p:spPr bwMode="auto">
          <a:xfrm>
            <a:off x="4355432" y="5689434"/>
            <a:ext cx="28575" cy="175961"/>
          </a:xfrm>
          <a:custGeom>
            <a:avLst/>
            <a:gdLst>
              <a:gd name="T0" fmla="*/ 0 w 16"/>
              <a:gd name="T1" fmla="*/ 0 h 80"/>
              <a:gd name="T2" fmla="*/ 30163 w 16"/>
              <a:gd name="T3" fmla="*/ 176213 h 80"/>
              <a:gd name="T4" fmla="*/ 0 60000 65536"/>
              <a:gd name="T5" fmla="*/ 0 60000 65536"/>
            </a:gdLst>
            <a:ahLst/>
            <a:cxnLst>
              <a:cxn ang="T4">
                <a:pos x="T0" y="T1"/>
              </a:cxn>
              <a:cxn ang="T5">
                <a:pos x="T2" y="T3"/>
              </a:cxn>
            </a:cxnLst>
            <a:rect l="0" t="0" r="r" b="b"/>
            <a:pathLst>
              <a:path w="16" h="80">
                <a:moveTo>
                  <a:pt x="0" y="0"/>
                </a:moveTo>
                <a:cubicBezTo>
                  <a:pt x="6" y="29"/>
                  <a:pt x="16" y="51"/>
                  <a:pt x="16" y="8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3" name="Freeform 73"/>
          <p:cNvSpPr>
            <a:spLocks/>
          </p:cNvSpPr>
          <p:nvPr/>
        </p:nvSpPr>
        <p:spPr bwMode="auto">
          <a:xfrm>
            <a:off x="4784057" y="5256297"/>
            <a:ext cx="106780" cy="37598"/>
          </a:xfrm>
          <a:custGeom>
            <a:avLst/>
            <a:gdLst>
              <a:gd name="T0" fmla="*/ 0 w 60"/>
              <a:gd name="T1" fmla="*/ 2241 h 17"/>
              <a:gd name="T2" fmla="*/ 105198 w 60"/>
              <a:gd name="T3" fmla="*/ 11206 h 17"/>
              <a:gd name="T4" fmla="*/ 112712 w 60"/>
              <a:gd name="T5" fmla="*/ 38100 h 17"/>
              <a:gd name="T6" fmla="*/ 0 60000 65536"/>
              <a:gd name="T7" fmla="*/ 0 60000 65536"/>
              <a:gd name="T8" fmla="*/ 0 60000 65536"/>
            </a:gdLst>
            <a:ahLst/>
            <a:cxnLst>
              <a:cxn ang="T6">
                <a:pos x="T0" y="T1"/>
              </a:cxn>
              <a:cxn ang="T7">
                <a:pos x="T2" y="T3"/>
              </a:cxn>
              <a:cxn ang="T8">
                <a:pos x="T4" y="T5"/>
              </a:cxn>
            </a:cxnLst>
            <a:rect l="0" t="0" r="r" b="b"/>
            <a:pathLst>
              <a:path w="60" h="17">
                <a:moveTo>
                  <a:pt x="0" y="1"/>
                </a:moveTo>
                <a:cubicBezTo>
                  <a:pt x="19" y="2"/>
                  <a:pt x="38" y="0"/>
                  <a:pt x="56" y="5"/>
                </a:cubicBezTo>
                <a:cubicBezTo>
                  <a:pt x="60" y="6"/>
                  <a:pt x="60" y="17"/>
                  <a:pt x="60" y="17"/>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4" name="Freeform 74"/>
          <p:cNvSpPr>
            <a:spLocks/>
          </p:cNvSpPr>
          <p:nvPr/>
        </p:nvSpPr>
        <p:spPr bwMode="auto">
          <a:xfrm>
            <a:off x="4856247" y="5093870"/>
            <a:ext cx="49630" cy="174458"/>
          </a:xfrm>
          <a:custGeom>
            <a:avLst/>
            <a:gdLst>
              <a:gd name="T0" fmla="*/ 0 w 29"/>
              <a:gd name="T1" fmla="*/ 174625 h 79"/>
              <a:gd name="T2" fmla="*/ 28903 w 29"/>
              <a:gd name="T3" fmla="*/ 50840 h 79"/>
              <a:gd name="T4" fmla="*/ 50581 w 29"/>
              <a:gd name="T5" fmla="*/ 24315 h 79"/>
              <a:gd name="T6" fmla="*/ 0 60000 65536"/>
              <a:gd name="T7" fmla="*/ 0 60000 65536"/>
              <a:gd name="T8" fmla="*/ 0 60000 65536"/>
            </a:gdLst>
            <a:ahLst/>
            <a:cxnLst>
              <a:cxn ang="T6">
                <a:pos x="T0" y="T1"/>
              </a:cxn>
              <a:cxn ang="T7">
                <a:pos x="T2" y="T3"/>
              </a:cxn>
              <a:cxn ang="T8">
                <a:pos x="T4" y="T5"/>
              </a:cxn>
            </a:cxnLst>
            <a:rect l="0" t="0" r="r" b="b"/>
            <a:pathLst>
              <a:path w="29" h="79">
                <a:moveTo>
                  <a:pt x="0" y="79"/>
                </a:moveTo>
                <a:cubicBezTo>
                  <a:pt x="3" y="69"/>
                  <a:pt x="10" y="33"/>
                  <a:pt x="16" y="23"/>
                </a:cubicBezTo>
                <a:cubicBezTo>
                  <a:pt x="29" y="0"/>
                  <a:pt x="28" y="24"/>
                  <a:pt x="28" y="11"/>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5" name="Freeform 75"/>
          <p:cNvSpPr>
            <a:spLocks/>
          </p:cNvSpPr>
          <p:nvPr/>
        </p:nvSpPr>
        <p:spPr bwMode="auto">
          <a:xfrm>
            <a:off x="5081839" y="5038224"/>
            <a:ext cx="49630" cy="194010"/>
          </a:xfrm>
          <a:custGeom>
            <a:avLst/>
            <a:gdLst>
              <a:gd name="T0" fmla="*/ 0 w 28"/>
              <a:gd name="T1" fmla="*/ 193675 h 88"/>
              <a:gd name="T2" fmla="*/ 22452 w 28"/>
              <a:gd name="T3" fmla="*/ 140855 h 88"/>
              <a:gd name="T4" fmla="*/ 52387 w 28"/>
              <a:gd name="T5" fmla="*/ 0 h 88"/>
              <a:gd name="T6" fmla="*/ 0 60000 65536"/>
              <a:gd name="T7" fmla="*/ 0 60000 65536"/>
              <a:gd name="T8" fmla="*/ 0 60000 65536"/>
            </a:gdLst>
            <a:ahLst/>
            <a:cxnLst>
              <a:cxn ang="T6">
                <a:pos x="T0" y="T1"/>
              </a:cxn>
              <a:cxn ang="T7">
                <a:pos x="T2" y="T3"/>
              </a:cxn>
              <a:cxn ang="T8">
                <a:pos x="T4" y="T5"/>
              </a:cxn>
            </a:cxnLst>
            <a:rect l="0" t="0" r="r" b="b"/>
            <a:pathLst>
              <a:path w="28" h="88">
                <a:moveTo>
                  <a:pt x="0" y="88"/>
                </a:moveTo>
                <a:cubicBezTo>
                  <a:pt x="3" y="80"/>
                  <a:pt x="10" y="73"/>
                  <a:pt x="12" y="64"/>
                </a:cubicBezTo>
                <a:cubicBezTo>
                  <a:pt x="19" y="28"/>
                  <a:pt x="7" y="21"/>
                  <a:pt x="28"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6" name="Freeform 76"/>
          <p:cNvSpPr>
            <a:spLocks/>
          </p:cNvSpPr>
          <p:nvPr/>
        </p:nvSpPr>
        <p:spPr bwMode="auto">
          <a:xfrm>
            <a:off x="5202155" y="4993106"/>
            <a:ext cx="55646" cy="99261"/>
          </a:xfrm>
          <a:custGeom>
            <a:avLst/>
            <a:gdLst>
              <a:gd name="T0" fmla="*/ 0 w 32"/>
              <a:gd name="T1" fmla="*/ 100012 h 45"/>
              <a:gd name="T2" fmla="*/ 44053 w 32"/>
              <a:gd name="T3" fmla="*/ 28892 h 45"/>
              <a:gd name="T4" fmla="*/ 44053 w 32"/>
              <a:gd name="T5" fmla="*/ 2222 h 45"/>
              <a:gd name="T6" fmla="*/ 0 60000 65536"/>
              <a:gd name="T7" fmla="*/ 0 60000 65536"/>
              <a:gd name="T8" fmla="*/ 0 60000 65536"/>
            </a:gdLst>
            <a:ahLst/>
            <a:cxnLst>
              <a:cxn ang="T6">
                <a:pos x="T0" y="T1"/>
              </a:cxn>
              <a:cxn ang="T7">
                <a:pos x="T2" y="T3"/>
              </a:cxn>
              <a:cxn ang="T8">
                <a:pos x="T4" y="T5"/>
              </a:cxn>
            </a:cxnLst>
            <a:rect l="0" t="0" r="r" b="b"/>
            <a:pathLst>
              <a:path w="32" h="45">
                <a:moveTo>
                  <a:pt x="0" y="45"/>
                </a:moveTo>
                <a:cubicBezTo>
                  <a:pt x="9" y="31"/>
                  <a:pt x="10" y="23"/>
                  <a:pt x="24" y="13"/>
                </a:cubicBezTo>
                <a:cubicBezTo>
                  <a:pt x="28" y="0"/>
                  <a:pt x="32" y="1"/>
                  <a:pt x="24" y="1"/>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7" name="Freeform 77"/>
          <p:cNvSpPr>
            <a:spLocks/>
          </p:cNvSpPr>
          <p:nvPr/>
        </p:nvSpPr>
        <p:spPr bwMode="auto">
          <a:xfrm>
            <a:off x="4969042" y="5244266"/>
            <a:ext cx="43615" cy="129339"/>
          </a:xfrm>
          <a:custGeom>
            <a:avLst/>
            <a:gdLst>
              <a:gd name="T0" fmla="*/ 0 w 24"/>
              <a:gd name="T1" fmla="*/ 0 h 60"/>
              <a:gd name="T2" fmla="*/ 46038 w 24"/>
              <a:gd name="T3" fmla="*/ 86783 h 60"/>
              <a:gd name="T4" fmla="*/ 38365 w 24"/>
              <a:gd name="T5" fmla="*/ 130175 h 60"/>
              <a:gd name="T6" fmla="*/ 0 60000 65536"/>
              <a:gd name="T7" fmla="*/ 0 60000 65536"/>
              <a:gd name="T8" fmla="*/ 0 60000 65536"/>
            </a:gdLst>
            <a:ahLst/>
            <a:cxnLst>
              <a:cxn ang="T6">
                <a:pos x="T0" y="T1"/>
              </a:cxn>
              <a:cxn ang="T7">
                <a:pos x="T2" y="T3"/>
              </a:cxn>
              <a:cxn ang="T8">
                <a:pos x="T4" y="T5"/>
              </a:cxn>
            </a:cxnLst>
            <a:rect l="0" t="0" r="r" b="b"/>
            <a:pathLst>
              <a:path w="24" h="60">
                <a:moveTo>
                  <a:pt x="0" y="0"/>
                </a:moveTo>
                <a:cubicBezTo>
                  <a:pt x="5" y="24"/>
                  <a:pt x="12" y="21"/>
                  <a:pt x="24" y="40"/>
                </a:cubicBezTo>
                <a:cubicBezTo>
                  <a:pt x="23" y="47"/>
                  <a:pt x="20" y="60"/>
                  <a:pt x="20" y="6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8" name="Freeform 78"/>
          <p:cNvSpPr>
            <a:spLocks/>
          </p:cNvSpPr>
          <p:nvPr/>
        </p:nvSpPr>
        <p:spPr bwMode="auto">
          <a:xfrm>
            <a:off x="4623134" y="5408195"/>
            <a:ext cx="127836" cy="240632"/>
          </a:xfrm>
          <a:custGeom>
            <a:avLst/>
            <a:gdLst>
              <a:gd name="T0" fmla="*/ 134938 w 72"/>
              <a:gd name="T1" fmla="*/ 0 h 108"/>
              <a:gd name="T2" fmla="*/ 29986 w 72"/>
              <a:gd name="T3" fmla="*/ 168686 h 108"/>
              <a:gd name="T4" fmla="*/ 0 w 72"/>
              <a:gd name="T5" fmla="*/ 239712 h 108"/>
              <a:gd name="T6" fmla="*/ 0 60000 65536"/>
              <a:gd name="T7" fmla="*/ 0 60000 65536"/>
              <a:gd name="T8" fmla="*/ 0 60000 65536"/>
            </a:gdLst>
            <a:ahLst/>
            <a:cxnLst>
              <a:cxn ang="T6">
                <a:pos x="T0" y="T1"/>
              </a:cxn>
              <a:cxn ang="T7">
                <a:pos x="T2" y="T3"/>
              </a:cxn>
              <a:cxn ang="T8">
                <a:pos x="T4" y="T5"/>
              </a:cxn>
            </a:cxnLst>
            <a:rect l="0" t="0" r="r" b="b"/>
            <a:pathLst>
              <a:path w="72" h="108">
                <a:moveTo>
                  <a:pt x="72" y="0"/>
                </a:moveTo>
                <a:cubicBezTo>
                  <a:pt x="68" y="53"/>
                  <a:pt x="66" y="64"/>
                  <a:pt x="16" y="76"/>
                </a:cubicBezTo>
                <a:cubicBezTo>
                  <a:pt x="5" y="87"/>
                  <a:pt x="0" y="92"/>
                  <a:pt x="0" y="10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59" name="Freeform 79"/>
          <p:cNvSpPr>
            <a:spLocks/>
          </p:cNvSpPr>
          <p:nvPr/>
        </p:nvSpPr>
        <p:spPr bwMode="auto">
          <a:xfrm>
            <a:off x="5307431" y="5056271"/>
            <a:ext cx="70685" cy="187994"/>
          </a:xfrm>
          <a:custGeom>
            <a:avLst/>
            <a:gdLst>
              <a:gd name="T0" fmla="*/ 0 w 40"/>
              <a:gd name="T1" fmla="*/ 0 h 84"/>
              <a:gd name="T2" fmla="*/ 74612 w 40"/>
              <a:gd name="T3" fmla="*/ 62442 h 84"/>
              <a:gd name="T4" fmla="*/ 52228 w 40"/>
              <a:gd name="T5" fmla="*/ 187325 h 84"/>
              <a:gd name="T6" fmla="*/ 0 60000 65536"/>
              <a:gd name="T7" fmla="*/ 0 60000 65536"/>
              <a:gd name="T8" fmla="*/ 0 60000 65536"/>
            </a:gdLst>
            <a:ahLst/>
            <a:cxnLst>
              <a:cxn ang="T6">
                <a:pos x="T0" y="T1"/>
              </a:cxn>
              <a:cxn ang="T7">
                <a:pos x="T2" y="T3"/>
              </a:cxn>
              <a:cxn ang="T8">
                <a:pos x="T4" y="T5"/>
              </a:cxn>
            </a:cxnLst>
            <a:rect l="0" t="0" r="r" b="b"/>
            <a:pathLst>
              <a:path w="40" h="84">
                <a:moveTo>
                  <a:pt x="0" y="0"/>
                </a:moveTo>
                <a:cubicBezTo>
                  <a:pt x="24" y="4"/>
                  <a:pt x="32" y="5"/>
                  <a:pt x="40" y="28"/>
                </a:cubicBezTo>
                <a:cubicBezTo>
                  <a:pt x="34" y="53"/>
                  <a:pt x="28" y="56"/>
                  <a:pt x="28" y="8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0" name="Freeform 80"/>
          <p:cNvSpPr>
            <a:spLocks/>
          </p:cNvSpPr>
          <p:nvPr/>
        </p:nvSpPr>
        <p:spPr bwMode="auto">
          <a:xfrm>
            <a:off x="5456321" y="5098382"/>
            <a:ext cx="97757" cy="108284"/>
          </a:xfrm>
          <a:custGeom>
            <a:avLst/>
            <a:gdLst>
              <a:gd name="T0" fmla="*/ 0 w 56"/>
              <a:gd name="T1" fmla="*/ 0 h 48"/>
              <a:gd name="T2" fmla="*/ 51594 w 56"/>
              <a:gd name="T3" fmla="*/ 107950 h 48"/>
              <a:gd name="T4" fmla="*/ 103188 w 56"/>
              <a:gd name="T5" fmla="*/ 98954 h 48"/>
              <a:gd name="T6" fmla="*/ 0 60000 65536"/>
              <a:gd name="T7" fmla="*/ 0 60000 65536"/>
              <a:gd name="T8" fmla="*/ 0 60000 65536"/>
            </a:gdLst>
            <a:ahLst/>
            <a:cxnLst>
              <a:cxn ang="T6">
                <a:pos x="T0" y="T1"/>
              </a:cxn>
              <a:cxn ang="T7">
                <a:pos x="T2" y="T3"/>
              </a:cxn>
              <a:cxn ang="T8">
                <a:pos x="T4" y="T5"/>
              </a:cxn>
            </a:cxnLst>
            <a:rect l="0" t="0" r="r" b="b"/>
            <a:pathLst>
              <a:path w="56" h="48">
                <a:moveTo>
                  <a:pt x="0" y="0"/>
                </a:moveTo>
                <a:cubicBezTo>
                  <a:pt x="4" y="29"/>
                  <a:pt x="5" y="33"/>
                  <a:pt x="28" y="48"/>
                </a:cubicBezTo>
                <a:cubicBezTo>
                  <a:pt x="48" y="43"/>
                  <a:pt x="39" y="44"/>
                  <a:pt x="56" y="4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1" name="Freeform 81"/>
          <p:cNvSpPr>
            <a:spLocks/>
          </p:cNvSpPr>
          <p:nvPr/>
        </p:nvSpPr>
        <p:spPr bwMode="auto">
          <a:xfrm>
            <a:off x="5167564" y="5259305"/>
            <a:ext cx="189497" cy="78205"/>
          </a:xfrm>
          <a:custGeom>
            <a:avLst/>
            <a:gdLst>
              <a:gd name="T0" fmla="*/ 0 w 108"/>
              <a:gd name="T1" fmla="*/ 0 h 36"/>
              <a:gd name="T2" fmla="*/ 155575 w 108"/>
              <a:gd name="T3" fmla="*/ 17286 h 36"/>
              <a:gd name="T4" fmla="*/ 200025 w 108"/>
              <a:gd name="T5" fmla="*/ 77787 h 36"/>
              <a:gd name="T6" fmla="*/ 0 60000 65536"/>
              <a:gd name="T7" fmla="*/ 0 60000 65536"/>
              <a:gd name="T8" fmla="*/ 0 60000 65536"/>
            </a:gdLst>
            <a:ahLst/>
            <a:cxnLst>
              <a:cxn ang="T6">
                <a:pos x="T0" y="T1"/>
              </a:cxn>
              <a:cxn ang="T7">
                <a:pos x="T2" y="T3"/>
              </a:cxn>
              <a:cxn ang="T8">
                <a:pos x="T4" y="T5"/>
              </a:cxn>
            </a:cxnLst>
            <a:rect l="0" t="0" r="r" b="b"/>
            <a:pathLst>
              <a:path w="108" h="36">
                <a:moveTo>
                  <a:pt x="0" y="0"/>
                </a:moveTo>
                <a:cubicBezTo>
                  <a:pt x="30" y="15"/>
                  <a:pt x="49" y="11"/>
                  <a:pt x="84" y="8"/>
                </a:cubicBezTo>
                <a:cubicBezTo>
                  <a:pt x="94" y="18"/>
                  <a:pt x="96" y="30"/>
                  <a:pt x="108" y="3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2" name="Freeform 82"/>
          <p:cNvSpPr>
            <a:spLocks/>
          </p:cNvSpPr>
          <p:nvPr/>
        </p:nvSpPr>
        <p:spPr bwMode="auto">
          <a:xfrm>
            <a:off x="4991602" y="5408195"/>
            <a:ext cx="82717" cy="266199"/>
          </a:xfrm>
          <a:custGeom>
            <a:avLst/>
            <a:gdLst>
              <a:gd name="T0" fmla="*/ 87312 w 47"/>
              <a:gd name="T1" fmla="*/ 0 h 120"/>
              <a:gd name="T2" fmla="*/ 79881 w 47"/>
              <a:gd name="T3" fmla="*/ 141393 h 120"/>
              <a:gd name="T4" fmla="*/ 20435 w 47"/>
              <a:gd name="T5" fmla="*/ 203253 h 120"/>
              <a:gd name="T6" fmla="*/ 5573 w 47"/>
              <a:gd name="T7" fmla="*/ 265112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120">
                <a:moveTo>
                  <a:pt x="47" y="0"/>
                </a:moveTo>
                <a:cubicBezTo>
                  <a:pt x="46" y="21"/>
                  <a:pt x="46" y="43"/>
                  <a:pt x="43" y="64"/>
                </a:cubicBezTo>
                <a:cubicBezTo>
                  <a:pt x="41" y="78"/>
                  <a:pt x="11" y="92"/>
                  <a:pt x="11" y="92"/>
                </a:cubicBezTo>
                <a:cubicBezTo>
                  <a:pt x="0" y="108"/>
                  <a:pt x="3" y="99"/>
                  <a:pt x="3" y="12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3" name="Freeform 83"/>
          <p:cNvSpPr>
            <a:spLocks/>
          </p:cNvSpPr>
          <p:nvPr/>
        </p:nvSpPr>
        <p:spPr bwMode="auto">
          <a:xfrm>
            <a:off x="4602079" y="5708984"/>
            <a:ext cx="133852" cy="228600"/>
          </a:xfrm>
          <a:custGeom>
            <a:avLst/>
            <a:gdLst>
              <a:gd name="T0" fmla="*/ 0 w 76"/>
              <a:gd name="T1" fmla="*/ 228600 h 104"/>
              <a:gd name="T2" fmla="*/ 104107 w 76"/>
              <a:gd name="T3" fmla="*/ 131885 h 104"/>
              <a:gd name="T4" fmla="*/ 111543 w 76"/>
              <a:gd name="T5" fmla="*/ 52754 h 104"/>
              <a:gd name="T6" fmla="*/ 141288 w 76"/>
              <a:gd name="T7" fmla="*/ 0 h 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104">
                <a:moveTo>
                  <a:pt x="0" y="104"/>
                </a:moveTo>
                <a:cubicBezTo>
                  <a:pt x="25" y="96"/>
                  <a:pt x="42" y="81"/>
                  <a:pt x="56" y="60"/>
                </a:cubicBezTo>
                <a:cubicBezTo>
                  <a:pt x="57" y="48"/>
                  <a:pt x="56" y="35"/>
                  <a:pt x="60" y="24"/>
                </a:cubicBezTo>
                <a:cubicBezTo>
                  <a:pt x="63" y="15"/>
                  <a:pt x="76" y="0"/>
                  <a:pt x="76"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4" name="Freeform 84"/>
          <p:cNvSpPr>
            <a:spLocks/>
          </p:cNvSpPr>
          <p:nvPr/>
        </p:nvSpPr>
        <p:spPr bwMode="auto">
          <a:xfrm>
            <a:off x="4735931" y="5481889"/>
            <a:ext cx="163930" cy="231608"/>
          </a:xfrm>
          <a:custGeom>
            <a:avLst/>
            <a:gdLst>
              <a:gd name="T0" fmla="*/ 0 w 92"/>
              <a:gd name="T1" fmla="*/ 33111 h 105"/>
              <a:gd name="T2" fmla="*/ 105327 w 92"/>
              <a:gd name="T3" fmla="*/ 41940 h 105"/>
              <a:gd name="T4" fmla="*/ 173037 w 92"/>
              <a:gd name="T5" fmla="*/ 86088 h 105"/>
              <a:gd name="T6" fmla="*/ 127897 w 92"/>
              <a:gd name="T7" fmla="*/ 200872 h 105"/>
              <a:gd name="T8" fmla="*/ 157990 w 92"/>
              <a:gd name="T9" fmla="*/ 227360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05">
                <a:moveTo>
                  <a:pt x="0" y="15"/>
                </a:moveTo>
                <a:cubicBezTo>
                  <a:pt x="20" y="0"/>
                  <a:pt x="38" y="1"/>
                  <a:pt x="56" y="19"/>
                </a:cubicBezTo>
                <a:cubicBezTo>
                  <a:pt x="80" y="14"/>
                  <a:pt x="84" y="16"/>
                  <a:pt x="92" y="39"/>
                </a:cubicBezTo>
                <a:cubicBezTo>
                  <a:pt x="88" y="63"/>
                  <a:pt x="81" y="71"/>
                  <a:pt x="68" y="91"/>
                </a:cubicBezTo>
                <a:cubicBezTo>
                  <a:pt x="77" y="105"/>
                  <a:pt x="71" y="103"/>
                  <a:pt x="84" y="103"/>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5" name="Freeform 85"/>
          <p:cNvSpPr>
            <a:spLocks/>
          </p:cNvSpPr>
          <p:nvPr/>
        </p:nvSpPr>
        <p:spPr bwMode="auto">
          <a:xfrm>
            <a:off x="6054892" y="5725529"/>
            <a:ext cx="212057" cy="212056"/>
          </a:xfrm>
          <a:custGeom>
            <a:avLst/>
            <a:gdLst>
              <a:gd name="T0" fmla="*/ 0 w 119"/>
              <a:gd name="T1" fmla="*/ 35190 h 96"/>
              <a:gd name="T2" fmla="*/ 127907 w 119"/>
              <a:gd name="T3" fmla="*/ 0 h 96"/>
              <a:gd name="T4" fmla="*/ 195623 w 119"/>
              <a:gd name="T5" fmla="*/ 96771 h 96"/>
              <a:gd name="T6" fmla="*/ 218195 w 119"/>
              <a:gd name="T7" fmla="*/ 123163 h 96"/>
              <a:gd name="T8" fmla="*/ 218195 w 119"/>
              <a:gd name="T9" fmla="*/ 211137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96">
                <a:moveTo>
                  <a:pt x="0" y="16"/>
                </a:moveTo>
                <a:cubicBezTo>
                  <a:pt x="22" y="5"/>
                  <a:pt x="44" y="6"/>
                  <a:pt x="68" y="0"/>
                </a:cubicBezTo>
                <a:cubicBezTo>
                  <a:pt x="92" y="12"/>
                  <a:pt x="88" y="25"/>
                  <a:pt x="104" y="44"/>
                </a:cubicBezTo>
                <a:cubicBezTo>
                  <a:pt x="108" y="48"/>
                  <a:pt x="115" y="50"/>
                  <a:pt x="116" y="56"/>
                </a:cubicBezTo>
                <a:cubicBezTo>
                  <a:pt x="119" y="69"/>
                  <a:pt x="116" y="83"/>
                  <a:pt x="116" y="9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6" name="Freeform 86"/>
          <p:cNvSpPr>
            <a:spLocks/>
          </p:cNvSpPr>
          <p:nvPr/>
        </p:nvSpPr>
        <p:spPr bwMode="auto">
          <a:xfrm>
            <a:off x="6172201" y="5575133"/>
            <a:ext cx="45118" cy="150395"/>
          </a:xfrm>
          <a:custGeom>
            <a:avLst/>
            <a:gdLst>
              <a:gd name="T0" fmla="*/ 3663 w 26"/>
              <a:gd name="T1" fmla="*/ 150813 h 68"/>
              <a:gd name="T2" fmla="*/ 47625 w 26"/>
              <a:gd name="T3" fmla="*/ 115328 h 68"/>
              <a:gd name="T4" fmla="*/ 25644 w 26"/>
              <a:gd name="T5" fmla="*/ 35485 h 68"/>
              <a:gd name="T6" fmla="*/ 3663 w 26"/>
              <a:gd name="T7" fmla="*/ 17743 h 68"/>
              <a:gd name="T8" fmla="*/ 3663 w 26"/>
              <a:gd name="T9" fmla="*/ 0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68">
                <a:moveTo>
                  <a:pt x="2" y="68"/>
                </a:moveTo>
                <a:lnTo>
                  <a:pt x="26" y="52"/>
                </a:lnTo>
                <a:cubicBezTo>
                  <a:pt x="26" y="52"/>
                  <a:pt x="14" y="16"/>
                  <a:pt x="14" y="16"/>
                </a:cubicBezTo>
                <a:cubicBezTo>
                  <a:pt x="12" y="11"/>
                  <a:pt x="5" y="12"/>
                  <a:pt x="2" y="8"/>
                </a:cubicBezTo>
                <a:cubicBezTo>
                  <a:pt x="0" y="6"/>
                  <a:pt x="2" y="3"/>
                  <a:pt x="2"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7" name="Freeform 87"/>
          <p:cNvSpPr>
            <a:spLocks/>
          </p:cNvSpPr>
          <p:nvPr/>
        </p:nvSpPr>
        <p:spPr bwMode="auto">
          <a:xfrm>
            <a:off x="5999247" y="5435266"/>
            <a:ext cx="55646" cy="70686"/>
          </a:xfrm>
          <a:custGeom>
            <a:avLst/>
            <a:gdLst>
              <a:gd name="T0" fmla="*/ 0 w 32"/>
              <a:gd name="T1" fmla="*/ 34925 h 32"/>
              <a:gd name="T2" fmla="*/ 58737 w 32"/>
              <a:gd name="T3" fmla="*/ 0 h 32"/>
              <a:gd name="T4" fmla="*/ 0 60000 65536"/>
              <a:gd name="T5" fmla="*/ 0 60000 65536"/>
            </a:gdLst>
            <a:ahLst/>
            <a:cxnLst>
              <a:cxn ang="T4">
                <a:pos x="T0" y="T1"/>
              </a:cxn>
              <a:cxn ang="T5">
                <a:pos x="T2" y="T3"/>
              </a:cxn>
            </a:cxnLst>
            <a:rect l="0" t="0" r="r" b="b"/>
            <a:pathLst>
              <a:path w="32" h="32">
                <a:moveTo>
                  <a:pt x="0" y="16"/>
                </a:moveTo>
                <a:cubicBezTo>
                  <a:pt x="25" y="32"/>
                  <a:pt x="32" y="30"/>
                  <a:pt x="32"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8" name="Freeform 88"/>
          <p:cNvSpPr>
            <a:spLocks/>
          </p:cNvSpPr>
          <p:nvPr/>
        </p:nvSpPr>
        <p:spPr bwMode="auto">
          <a:xfrm>
            <a:off x="5823285" y="5311943"/>
            <a:ext cx="118812" cy="231608"/>
          </a:xfrm>
          <a:custGeom>
            <a:avLst/>
            <a:gdLst>
              <a:gd name="T0" fmla="*/ 29509 w 68"/>
              <a:gd name="T1" fmla="*/ 0 h 105"/>
              <a:gd name="T2" fmla="*/ 0 w 68"/>
              <a:gd name="T3" fmla="*/ 88295 h 105"/>
              <a:gd name="T4" fmla="*/ 7377 w 68"/>
              <a:gd name="T5" fmla="*/ 132443 h 105"/>
              <a:gd name="T6" fmla="*/ 51641 w 68"/>
              <a:gd name="T7" fmla="*/ 167761 h 105"/>
              <a:gd name="T8" fmla="*/ 110659 w 68"/>
              <a:gd name="T9" fmla="*/ 203079 h 105"/>
              <a:gd name="T10" fmla="*/ 125413 w 68"/>
              <a:gd name="T11" fmla="*/ 229568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105">
                <a:moveTo>
                  <a:pt x="16" y="0"/>
                </a:moveTo>
                <a:cubicBezTo>
                  <a:pt x="6" y="30"/>
                  <a:pt x="12" y="16"/>
                  <a:pt x="0" y="40"/>
                </a:cubicBezTo>
                <a:cubicBezTo>
                  <a:pt x="1" y="47"/>
                  <a:pt x="0" y="55"/>
                  <a:pt x="4" y="60"/>
                </a:cubicBezTo>
                <a:cubicBezTo>
                  <a:pt x="10" y="68"/>
                  <a:pt x="28" y="76"/>
                  <a:pt x="28" y="76"/>
                </a:cubicBezTo>
                <a:cubicBezTo>
                  <a:pt x="44" y="71"/>
                  <a:pt x="52" y="76"/>
                  <a:pt x="60" y="92"/>
                </a:cubicBezTo>
                <a:cubicBezTo>
                  <a:pt x="67" y="105"/>
                  <a:pt x="59" y="104"/>
                  <a:pt x="68" y="10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69" name="Freeform 89"/>
          <p:cNvSpPr>
            <a:spLocks/>
          </p:cNvSpPr>
          <p:nvPr/>
        </p:nvSpPr>
        <p:spPr bwMode="auto">
          <a:xfrm>
            <a:off x="5665371" y="5146509"/>
            <a:ext cx="91740" cy="219576"/>
          </a:xfrm>
          <a:custGeom>
            <a:avLst/>
            <a:gdLst>
              <a:gd name="T0" fmla="*/ 1862 w 52"/>
              <a:gd name="T1" fmla="*/ 0 h 100"/>
              <a:gd name="T2" fmla="*/ 9311 w 52"/>
              <a:gd name="T3" fmla="*/ 52578 h 100"/>
              <a:gd name="T4" fmla="*/ 76352 w 52"/>
              <a:gd name="T5" fmla="*/ 113919 h 100"/>
              <a:gd name="T6" fmla="*/ 68903 w 52"/>
              <a:gd name="T7" fmla="*/ 166497 h 100"/>
              <a:gd name="T8" fmla="*/ 9311 w 52"/>
              <a:gd name="T9" fmla="*/ 219075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100">
                <a:moveTo>
                  <a:pt x="1" y="0"/>
                </a:moveTo>
                <a:cubicBezTo>
                  <a:pt x="2" y="8"/>
                  <a:pt x="0" y="18"/>
                  <a:pt x="5" y="24"/>
                </a:cubicBezTo>
                <a:cubicBezTo>
                  <a:pt x="52" y="77"/>
                  <a:pt x="29" y="16"/>
                  <a:pt x="41" y="52"/>
                </a:cubicBezTo>
                <a:cubicBezTo>
                  <a:pt x="40" y="60"/>
                  <a:pt x="41" y="69"/>
                  <a:pt x="37" y="76"/>
                </a:cubicBezTo>
                <a:cubicBezTo>
                  <a:pt x="30" y="87"/>
                  <a:pt x="12" y="86"/>
                  <a:pt x="5" y="10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0" name="Freeform 90"/>
          <p:cNvSpPr>
            <a:spLocks/>
          </p:cNvSpPr>
          <p:nvPr/>
        </p:nvSpPr>
        <p:spPr bwMode="auto">
          <a:xfrm>
            <a:off x="5836820" y="5409700"/>
            <a:ext cx="154906" cy="81213"/>
          </a:xfrm>
          <a:custGeom>
            <a:avLst/>
            <a:gdLst>
              <a:gd name="T0" fmla="*/ 0 w 88"/>
              <a:gd name="T1" fmla="*/ 33735 h 36"/>
              <a:gd name="T2" fmla="*/ 104053 w 88"/>
              <a:gd name="T3" fmla="*/ 15743 h 36"/>
              <a:gd name="T4" fmla="*/ 163512 w 88"/>
              <a:gd name="T5" fmla="*/ 24739 h 36"/>
              <a:gd name="T6" fmla="*/ 0 60000 65536"/>
              <a:gd name="T7" fmla="*/ 0 60000 65536"/>
              <a:gd name="T8" fmla="*/ 0 60000 65536"/>
            </a:gdLst>
            <a:ahLst/>
            <a:cxnLst>
              <a:cxn ang="T6">
                <a:pos x="T0" y="T1"/>
              </a:cxn>
              <a:cxn ang="T7">
                <a:pos x="T2" y="T3"/>
              </a:cxn>
              <a:cxn ang="T8">
                <a:pos x="T4" y="T5"/>
              </a:cxn>
            </a:cxnLst>
            <a:rect l="0" t="0" r="r" b="b"/>
            <a:pathLst>
              <a:path w="88" h="36">
                <a:moveTo>
                  <a:pt x="0" y="15"/>
                </a:moveTo>
                <a:cubicBezTo>
                  <a:pt x="22" y="0"/>
                  <a:pt x="26" y="3"/>
                  <a:pt x="56" y="7"/>
                </a:cubicBezTo>
                <a:cubicBezTo>
                  <a:pt x="60" y="11"/>
                  <a:pt x="88" y="36"/>
                  <a:pt x="88" y="11"/>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1" name="Freeform 91"/>
          <p:cNvSpPr>
            <a:spLocks/>
          </p:cNvSpPr>
          <p:nvPr/>
        </p:nvSpPr>
        <p:spPr bwMode="auto">
          <a:xfrm>
            <a:off x="5533023" y="5199146"/>
            <a:ext cx="148890" cy="76701"/>
          </a:xfrm>
          <a:custGeom>
            <a:avLst/>
            <a:gdLst>
              <a:gd name="T0" fmla="*/ 157162 w 84"/>
              <a:gd name="T1" fmla="*/ 0 h 36"/>
              <a:gd name="T2" fmla="*/ 112259 w 84"/>
              <a:gd name="T3" fmla="*/ 76200 h 36"/>
              <a:gd name="T4" fmla="*/ 29936 w 84"/>
              <a:gd name="T5" fmla="*/ 67733 h 36"/>
              <a:gd name="T6" fmla="*/ 0 w 84"/>
              <a:gd name="T7" fmla="*/ 59267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36">
                <a:moveTo>
                  <a:pt x="84" y="0"/>
                </a:moveTo>
                <a:cubicBezTo>
                  <a:pt x="80" y="20"/>
                  <a:pt x="80" y="29"/>
                  <a:pt x="60" y="36"/>
                </a:cubicBezTo>
                <a:cubicBezTo>
                  <a:pt x="45" y="35"/>
                  <a:pt x="31" y="34"/>
                  <a:pt x="16" y="32"/>
                </a:cubicBezTo>
                <a:cubicBezTo>
                  <a:pt x="11" y="31"/>
                  <a:pt x="0" y="28"/>
                  <a:pt x="0" y="2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2" name="Freeform 92"/>
          <p:cNvSpPr>
            <a:spLocks/>
          </p:cNvSpPr>
          <p:nvPr/>
        </p:nvSpPr>
        <p:spPr bwMode="auto">
          <a:xfrm>
            <a:off x="5349542" y="5329990"/>
            <a:ext cx="172953" cy="148891"/>
          </a:xfrm>
          <a:custGeom>
            <a:avLst/>
            <a:gdLst>
              <a:gd name="T0" fmla="*/ 0 w 98"/>
              <a:gd name="T1" fmla="*/ 0 h 68"/>
              <a:gd name="T2" fmla="*/ 52161 w 98"/>
              <a:gd name="T3" fmla="*/ 87779 h 68"/>
              <a:gd name="T4" fmla="*/ 156482 w 98"/>
              <a:gd name="T5" fmla="*/ 105335 h 68"/>
              <a:gd name="T6" fmla="*/ 178836 w 98"/>
              <a:gd name="T7" fmla="*/ 149225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68">
                <a:moveTo>
                  <a:pt x="0" y="0"/>
                </a:moveTo>
                <a:cubicBezTo>
                  <a:pt x="10" y="10"/>
                  <a:pt x="15" y="36"/>
                  <a:pt x="28" y="40"/>
                </a:cubicBezTo>
                <a:cubicBezTo>
                  <a:pt x="46" y="45"/>
                  <a:pt x="65" y="45"/>
                  <a:pt x="84" y="48"/>
                </a:cubicBezTo>
                <a:cubicBezTo>
                  <a:pt x="98" y="62"/>
                  <a:pt x="96" y="54"/>
                  <a:pt x="96" y="6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3" name="Freeform 93"/>
          <p:cNvSpPr>
            <a:spLocks/>
          </p:cNvSpPr>
          <p:nvPr/>
        </p:nvSpPr>
        <p:spPr bwMode="auto">
          <a:xfrm>
            <a:off x="5909009" y="5320966"/>
            <a:ext cx="12032" cy="105276"/>
          </a:xfrm>
          <a:custGeom>
            <a:avLst/>
            <a:gdLst>
              <a:gd name="T0" fmla="*/ 12700 w 7"/>
              <a:gd name="T1" fmla="*/ 0 h 48"/>
              <a:gd name="T2" fmla="*/ 5443 w 7"/>
              <a:gd name="T3" fmla="*/ 104775 h 48"/>
              <a:gd name="T4" fmla="*/ 0 60000 65536"/>
              <a:gd name="T5" fmla="*/ 0 60000 65536"/>
            </a:gdLst>
            <a:ahLst/>
            <a:cxnLst>
              <a:cxn ang="T4">
                <a:pos x="T0" y="T1"/>
              </a:cxn>
              <a:cxn ang="T5">
                <a:pos x="T2" y="T3"/>
              </a:cxn>
            </a:cxnLst>
            <a:rect l="0" t="0" r="r" b="b"/>
            <a:pathLst>
              <a:path w="7" h="48">
                <a:moveTo>
                  <a:pt x="7" y="0"/>
                </a:moveTo>
                <a:cubicBezTo>
                  <a:pt x="0" y="26"/>
                  <a:pt x="3" y="11"/>
                  <a:pt x="3" y="4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4" name="Freeform 94"/>
          <p:cNvSpPr>
            <a:spLocks/>
          </p:cNvSpPr>
          <p:nvPr/>
        </p:nvSpPr>
        <p:spPr bwMode="auto">
          <a:xfrm>
            <a:off x="6044365" y="5460834"/>
            <a:ext cx="82717" cy="81213"/>
          </a:xfrm>
          <a:custGeom>
            <a:avLst/>
            <a:gdLst>
              <a:gd name="T0" fmla="*/ 20435 w 47"/>
              <a:gd name="T1" fmla="*/ 0 h 36"/>
              <a:gd name="T2" fmla="*/ 87312 w 47"/>
              <a:gd name="T3" fmla="*/ 80963 h 36"/>
              <a:gd name="T4" fmla="*/ 0 60000 65536"/>
              <a:gd name="T5" fmla="*/ 0 60000 65536"/>
            </a:gdLst>
            <a:ahLst/>
            <a:cxnLst>
              <a:cxn ang="T4">
                <a:pos x="T0" y="T1"/>
              </a:cxn>
              <a:cxn ang="T5">
                <a:pos x="T2" y="T3"/>
              </a:cxn>
            </a:cxnLst>
            <a:rect l="0" t="0" r="r" b="b"/>
            <a:pathLst>
              <a:path w="47" h="36">
                <a:moveTo>
                  <a:pt x="11" y="0"/>
                </a:moveTo>
                <a:cubicBezTo>
                  <a:pt x="0" y="34"/>
                  <a:pt x="18" y="36"/>
                  <a:pt x="47" y="36"/>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5" name="Freeform 95"/>
          <p:cNvSpPr>
            <a:spLocks/>
          </p:cNvSpPr>
          <p:nvPr/>
        </p:nvSpPr>
        <p:spPr bwMode="auto">
          <a:xfrm>
            <a:off x="5779671" y="5408195"/>
            <a:ext cx="49630" cy="57150"/>
          </a:xfrm>
          <a:custGeom>
            <a:avLst/>
            <a:gdLst>
              <a:gd name="T0" fmla="*/ 52387 w 28"/>
              <a:gd name="T1" fmla="*/ 43962 h 26"/>
              <a:gd name="T2" fmla="*/ 0 w 28"/>
              <a:gd name="T3" fmla="*/ 0 h 26"/>
              <a:gd name="T4" fmla="*/ 0 60000 65536"/>
              <a:gd name="T5" fmla="*/ 0 60000 65536"/>
            </a:gdLst>
            <a:ahLst/>
            <a:cxnLst>
              <a:cxn ang="T4">
                <a:pos x="T0" y="T1"/>
              </a:cxn>
              <a:cxn ang="T5">
                <a:pos x="T2" y="T3"/>
              </a:cxn>
            </a:cxnLst>
            <a:rect l="0" t="0" r="r" b="b"/>
            <a:pathLst>
              <a:path w="28" h="26">
                <a:moveTo>
                  <a:pt x="28" y="20"/>
                </a:moveTo>
                <a:cubicBezTo>
                  <a:pt x="11" y="26"/>
                  <a:pt x="0" y="19"/>
                  <a:pt x="0"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6" name="Freeform 96"/>
          <p:cNvSpPr>
            <a:spLocks/>
          </p:cNvSpPr>
          <p:nvPr/>
        </p:nvSpPr>
        <p:spPr bwMode="auto">
          <a:xfrm>
            <a:off x="5743576" y="5215689"/>
            <a:ext cx="55646" cy="36095"/>
          </a:xfrm>
          <a:custGeom>
            <a:avLst/>
            <a:gdLst>
              <a:gd name="T0" fmla="*/ 0 w 31"/>
              <a:gd name="T1" fmla="*/ 25773 h 17"/>
              <a:gd name="T2" fmla="*/ 53053 w 31"/>
              <a:gd name="T3" fmla="*/ 0 h 17"/>
              <a:gd name="T4" fmla="*/ 0 60000 65536"/>
              <a:gd name="T5" fmla="*/ 0 60000 65536"/>
            </a:gdLst>
            <a:ahLst/>
            <a:cxnLst>
              <a:cxn ang="T4">
                <a:pos x="T0" y="T1"/>
              </a:cxn>
              <a:cxn ang="T5">
                <a:pos x="T2" y="T3"/>
              </a:cxn>
            </a:cxnLst>
            <a:rect l="0" t="0" r="r" b="b"/>
            <a:pathLst>
              <a:path w="31" h="17">
                <a:moveTo>
                  <a:pt x="0" y="12"/>
                </a:moveTo>
                <a:cubicBezTo>
                  <a:pt x="31" y="8"/>
                  <a:pt x="28" y="17"/>
                  <a:pt x="28"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7" name="Freeform 97"/>
          <p:cNvSpPr>
            <a:spLocks/>
          </p:cNvSpPr>
          <p:nvPr/>
        </p:nvSpPr>
        <p:spPr bwMode="auto">
          <a:xfrm>
            <a:off x="5647323" y="5284871"/>
            <a:ext cx="27071" cy="63166"/>
          </a:xfrm>
          <a:custGeom>
            <a:avLst/>
            <a:gdLst>
              <a:gd name="T0" fmla="*/ 0 w 16"/>
              <a:gd name="T1" fmla="*/ 0 h 28"/>
              <a:gd name="T2" fmla="*/ 28575 w 16"/>
              <a:gd name="T3" fmla="*/ 63500 h 28"/>
              <a:gd name="T4" fmla="*/ 0 60000 65536"/>
              <a:gd name="T5" fmla="*/ 0 60000 65536"/>
            </a:gdLst>
            <a:ahLst/>
            <a:cxnLst>
              <a:cxn ang="T4">
                <a:pos x="T0" y="T1"/>
              </a:cxn>
              <a:cxn ang="T5">
                <a:pos x="T2" y="T3"/>
              </a:cxn>
            </a:cxnLst>
            <a:rect l="0" t="0" r="r" b="b"/>
            <a:pathLst>
              <a:path w="16" h="28">
                <a:moveTo>
                  <a:pt x="0" y="0"/>
                </a:moveTo>
                <a:cubicBezTo>
                  <a:pt x="4" y="11"/>
                  <a:pt x="8" y="20"/>
                  <a:pt x="16" y="2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8" name="Freeform 98"/>
          <p:cNvSpPr>
            <a:spLocks/>
          </p:cNvSpPr>
          <p:nvPr/>
        </p:nvSpPr>
        <p:spPr bwMode="auto">
          <a:xfrm>
            <a:off x="5731544" y="5304423"/>
            <a:ext cx="63166" cy="69182"/>
          </a:xfrm>
          <a:custGeom>
            <a:avLst/>
            <a:gdLst>
              <a:gd name="T0" fmla="*/ 0 w 36"/>
              <a:gd name="T1" fmla="*/ 0 h 32"/>
              <a:gd name="T2" fmla="*/ 66675 w 36"/>
              <a:gd name="T3" fmla="*/ 69850 h 32"/>
              <a:gd name="T4" fmla="*/ 0 60000 65536"/>
              <a:gd name="T5" fmla="*/ 0 60000 65536"/>
            </a:gdLst>
            <a:ahLst/>
            <a:cxnLst>
              <a:cxn ang="T4">
                <a:pos x="T0" y="T1"/>
              </a:cxn>
              <a:cxn ang="T5">
                <a:pos x="T2" y="T3"/>
              </a:cxn>
            </a:cxnLst>
            <a:rect l="0" t="0" r="r" b="b"/>
            <a:pathLst>
              <a:path w="36" h="32">
                <a:moveTo>
                  <a:pt x="0" y="0"/>
                </a:moveTo>
                <a:cubicBezTo>
                  <a:pt x="9" y="27"/>
                  <a:pt x="36" y="14"/>
                  <a:pt x="36" y="32"/>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79" name="Freeform 99"/>
          <p:cNvSpPr>
            <a:spLocks/>
          </p:cNvSpPr>
          <p:nvPr/>
        </p:nvSpPr>
        <p:spPr bwMode="auto">
          <a:xfrm>
            <a:off x="5850356" y="5337510"/>
            <a:ext cx="58654" cy="16543"/>
          </a:xfrm>
          <a:custGeom>
            <a:avLst/>
            <a:gdLst>
              <a:gd name="T0" fmla="*/ 0 w 32"/>
              <a:gd name="T1" fmla="*/ 17463 h 8"/>
              <a:gd name="T2" fmla="*/ 38696 w 32"/>
              <a:gd name="T3" fmla="*/ 8732 h 8"/>
              <a:gd name="T4" fmla="*/ 61913 w 32"/>
              <a:gd name="T5" fmla="*/ 0 h 8"/>
              <a:gd name="T6" fmla="*/ 0 60000 65536"/>
              <a:gd name="T7" fmla="*/ 0 60000 65536"/>
              <a:gd name="T8" fmla="*/ 0 60000 65536"/>
            </a:gdLst>
            <a:ahLst/>
            <a:cxnLst>
              <a:cxn ang="T6">
                <a:pos x="T0" y="T1"/>
              </a:cxn>
              <a:cxn ang="T7">
                <a:pos x="T2" y="T3"/>
              </a:cxn>
              <a:cxn ang="T8">
                <a:pos x="T4" y="T5"/>
              </a:cxn>
            </a:cxnLst>
            <a:rect l="0" t="0" r="r" b="b"/>
            <a:pathLst>
              <a:path w="32" h="8">
                <a:moveTo>
                  <a:pt x="0" y="8"/>
                </a:moveTo>
                <a:cubicBezTo>
                  <a:pt x="7" y="7"/>
                  <a:pt x="13" y="6"/>
                  <a:pt x="20" y="4"/>
                </a:cubicBezTo>
                <a:cubicBezTo>
                  <a:pt x="24" y="3"/>
                  <a:pt x="32" y="0"/>
                  <a:pt x="32"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0" name="Freeform 100"/>
          <p:cNvSpPr>
            <a:spLocks/>
          </p:cNvSpPr>
          <p:nvPr/>
        </p:nvSpPr>
        <p:spPr bwMode="auto">
          <a:xfrm>
            <a:off x="5964656" y="5542047"/>
            <a:ext cx="40607" cy="183482"/>
          </a:xfrm>
          <a:custGeom>
            <a:avLst/>
            <a:gdLst>
              <a:gd name="T0" fmla="*/ 0 w 24"/>
              <a:gd name="T1" fmla="*/ 0 h 84"/>
              <a:gd name="T2" fmla="*/ 7144 w 24"/>
              <a:gd name="T3" fmla="*/ 26307 h 84"/>
              <a:gd name="T4" fmla="*/ 21432 w 24"/>
              <a:gd name="T5" fmla="*/ 52614 h 84"/>
              <a:gd name="T6" fmla="*/ 35719 w 24"/>
              <a:gd name="T7" fmla="*/ 105229 h 84"/>
              <a:gd name="T8" fmla="*/ 42863 w 24"/>
              <a:gd name="T9" fmla="*/ 18415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
                <a:moveTo>
                  <a:pt x="0" y="0"/>
                </a:moveTo>
                <a:cubicBezTo>
                  <a:pt x="1" y="4"/>
                  <a:pt x="2" y="8"/>
                  <a:pt x="4" y="12"/>
                </a:cubicBezTo>
                <a:cubicBezTo>
                  <a:pt x="6" y="16"/>
                  <a:pt x="10" y="20"/>
                  <a:pt x="12" y="24"/>
                </a:cubicBezTo>
                <a:cubicBezTo>
                  <a:pt x="15" y="32"/>
                  <a:pt x="20" y="48"/>
                  <a:pt x="20" y="48"/>
                </a:cubicBezTo>
                <a:cubicBezTo>
                  <a:pt x="21" y="60"/>
                  <a:pt x="24" y="84"/>
                  <a:pt x="24" y="8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1" name="Freeform 101"/>
          <p:cNvSpPr>
            <a:spLocks/>
          </p:cNvSpPr>
          <p:nvPr/>
        </p:nvSpPr>
        <p:spPr bwMode="auto">
          <a:xfrm>
            <a:off x="5125453" y="5391652"/>
            <a:ext cx="189497" cy="43614"/>
          </a:xfrm>
          <a:custGeom>
            <a:avLst/>
            <a:gdLst>
              <a:gd name="T0" fmla="*/ 200025 w 108"/>
              <a:gd name="T1" fmla="*/ 0 h 20"/>
              <a:gd name="T2" fmla="*/ 103717 w 108"/>
              <a:gd name="T3" fmla="*/ 44450 h 20"/>
              <a:gd name="T4" fmla="*/ 37042 w 108"/>
              <a:gd name="T5" fmla="*/ 8890 h 20"/>
              <a:gd name="T6" fmla="*/ 0 w 108"/>
              <a:gd name="T7" fmla="*/ 4445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 h="20">
                <a:moveTo>
                  <a:pt x="108" y="0"/>
                </a:moveTo>
                <a:cubicBezTo>
                  <a:pt x="90" y="6"/>
                  <a:pt x="74" y="14"/>
                  <a:pt x="56" y="20"/>
                </a:cubicBezTo>
                <a:cubicBezTo>
                  <a:pt x="45" y="13"/>
                  <a:pt x="20" y="4"/>
                  <a:pt x="20" y="4"/>
                </a:cubicBezTo>
                <a:cubicBezTo>
                  <a:pt x="1" y="13"/>
                  <a:pt x="7" y="7"/>
                  <a:pt x="0" y="2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2" name="Freeform 102"/>
          <p:cNvSpPr>
            <a:spLocks/>
          </p:cNvSpPr>
          <p:nvPr/>
        </p:nvSpPr>
        <p:spPr bwMode="auto">
          <a:xfrm>
            <a:off x="5172076" y="5972176"/>
            <a:ext cx="58653" cy="448176"/>
          </a:xfrm>
          <a:custGeom>
            <a:avLst/>
            <a:gdLst>
              <a:gd name="T0" fmla="*/ 16885 w 33"/>
              <a:gd name="T1" fmla="*/ 0 h 203"/>
              <a:gd name="T2" fmla="*/ 16885 w 33"/>
              <a:gd name="T3" fmla="*/ 132318 h 203"/>
              <a:gd name="T4" fmla="*/ 61912 w 33"/>
              <a:gd name="T5" fmla="*/ 211708 h 203"/>
              <a:gd name="T6" fmla="*/ 24390 w 33"/>
              <a:gd name="T7" fmla="*/ 291099 h 203"/>
              <a:gd name="T8" fmla="*/ 46903 w 33"/>
              <a:gd name="T9" fmla="*/ 441059 h 203"/>
              <a:gd name="T10" fmla="*/ 54408 w 33"/>
              <a:gd name="T11" fmla="*/ 396953 h 2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03">
                <a:moveTo>
                  <a:pt x="9" y="0"/>
                </a:moveTo>
                <a:cubicBezTo>
                  <a:pt x="3" y="24"/>
                  <a:pt x="0" y="29"/>
                  <a:pt x="9" y="60"/>
                </a:cubicBezTo>
                <a:cubicBezTo>
                  <a:pt x="12" y="71"/>
                  <a:pt x="29" y="83"/>
                  <a:pt x="33" y="96"/>
                </a:cubicBezTo>
                <a:cubicBezTo>
                  <a:pt x="28" y="111"/>
                  <a:pt x="18" y="117"/>
                  <a:pt x="13" y="132"/>
                </a:cubicBezTo>
                <a:cubicBezTo>
                  <a:pt x="14" y="145"/>
                  <a:pt x="16" y="194"/>
                  <a:pt x="25" y="200"/>
                </a:cubicBezTo>
                <a:cubicBezTo>
                  <a:pt x="29" y="203"/>
                  <a:pt x="29" y="185"/>
                  <a:pt x="29" y="18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3" name="Freeform 103"/>
          <p:cNvSpPr>
            <a:spLocks/>
          </p:cNvSpPr>
          <p:nvPr/>
        </p:nvSpPr>
        <p:spPr bwMode="auto">
          <a:xfrm>
            <a:off x="4871286" y="6041358"/>
            <a:ext cx="90237" cy="309813"/>
          </a:xfrm>
          <a:custGeom>
            <a:avLst/>
            <a:gdLst>
              <a:gd name="T0" fmla="*/ 21981 w 52"/>
              <a:gd name="T1" fmla="*/ 0 h 140"/>
              <a:gd name="T2" fmla="*/ 0 w 52"/>
              <a:gd name="T3" fmla="*/ 132670 h 140"/>
              <a:gd name="T4" fmla="*/ 7327 w 52"/>
              <a:gd name="T5" fmla="*/ 203427 h 140"/>
              <a:gd name="T6" fmla="*/ 95250 w 52"/>
              <a:gd name="T7" fmla="*/ 309563 h 1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140">
                <a:moveTo>
                  <a:pt x="12" y="0"/>
                </a:moveTo>
                <a:cubicBezTo>
                  <a:pt x="9" y="22"/>
                  <a:pt x="7" y="40"/>
                  <a:pt x="0" y="60"/>
                </a:cubicBezTo>
                <a:cubicBezTo>
                  <a:pt x="1" y="71"/>
                  <a:pt x="1" y="82"/>
                  <a:pt x="4" y="92"/>
                </a:cubicBezTo>
                <a:cubicBezTo>
                  <a:pt x="10" y="113"/>
                  <a:pt x="42" y="121"/>
                  <a:pt x="52" y="14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4" name="Freeform 104"/>
          <p:cNvSpPr>
            <a:spLocks/>
          </p:cNvSpPr>
          <p:nvPr/>
        </p:nvSpPr>
        <p:spPr bwMode="auto">
          <a:xfrm>
            <a:off x="5320966" y="5654842"/>
            <a:ext cx="64670" cy="210553"/>
          </a:xfrm>
          <a:custGeom>
            <a:avLst/>
            <a:gdLst>
              <a:gd name="T0" fmla="*/ 0 w 36"/>
              <a:gd name="T1" fmla="*/ 211138 h 96"/>
              <a:gd name="T2" fmla="*/ 45509 w 36"/>
              <a:gd name="T3" fmla="*/ 131961 h 96"/>
              <a:gd name="T4" fmla="*/ 60678 w 36"/>
              <a:gd name="T5" fmla="*/ 79177 h 96"/>
              <a:gd name="T6" fmla="*/ 45509 w 36"/>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96">
                <a:moveTo>
                  <a:pt x="0" y="96"/>
                </a:moveTo>
                <a:cubicBezTo>
                  <a:pt x="5" y="80"/>
                  <a:pt x="17" y="75"/>
                  <a:pt x="24" y="60"/>
                </a:cubicBezTo>
                <a:cubicBezTo>
                  <a:pt x="27" y="52"/>
                  <a:pt x="32" y="36"/>
                  <a:pt x="32" y="36"/>
                </a:cubicBezTo>
                <a:cubicBezTo>
                  <a:pt x="28" y="2"/>
                  <a:pt x="36" y="12"/>
                  <a:pt x="24"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5" name="Freeform 105"/>
          <p:cNvSpPr>
            <a:spLocks/>
          </p:cNvSpPr>
          <p:nvPr/>
        </p:nvSpPr>
        <p:spPr bwMode="auto">
          <a:xfrm>
            <a:off x="5611228" y="5716505"/>
            <a:ext cx="132347" cy="246647"/>
          </a:xfrm>
          <a:custGeom>
            <a:avLst/>
            <a:gdLst>
              <a:gd name="T0" fmla="*/ 0 w 76"/>
              <a:gd name="T1" fmla="*/ 246062 h 112"/>
              <a:gd name="T2" fmla="*/ 66174 w 76"/>
              <a:gd name="T3" fmla="*/ 193334 h 112"/>
              <a:gd name="T4" fmla="*/ 117642 w 76"/>
              <a:gd name="T5" fmla="*/ 43940 h 112"/>
              <a:gd name="T6" fmla="*/ 139700 w 76"/>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112">
                <a:moveTo>
                  <a:pt x="0" y="112"/>
                </a:moveTo>
                <a:cubicBezTo>
                  <a:pt x="12" y="100"/>
                  <a:pt x="20" y="93"/>
                  <a:pt x="36" y="88"/>
                </a:cubicBezTo>
                <a:cubicBezTo>
                  <a:pt x="51" y="65"/>
                  <a:pt x="41" y="35"/>
                  <a:pt x="64" y="20"/>
                </a:cubicBezTo>
                <a:cubicBezTo>
                  <a:pt x="74" y="6"/>
                  <a:pt x="70" y="12"/>
                  <a:pt x="76"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6" name="Freeform 106"/>
          <p:cNvSpPr>
            <a:spLocks/>
          </p:cNvSpPr>
          <p:nvPr/>
        </p:nvSpPr>
        <p:spPr bwMode="auto">
          <a:xfrm>
            <a:off x="5441282" y="5910513"/>
            <a:ext cx="57150" cy="308310"/>
          </a:xfrm>
          <a:custGeom>
            <a:avLst/>
            <a:gdLst>
              <a:gd name="T0" fmla="*/ 0 w 32"/>
              <a:gd name="T1" fmla="*/ 307975 h 140"/>
              <a:gd name="T2" fmla="*/ 7541 w 32"/>
              <a:gd name="T3" fmla="*/ 175986 h 140"/>
              <a:gd name="T4" fmla="*/ 15081 w 32"/>
              <a:gd name="T5" fmla="*/ 96792 h 140"/>
              <a:gd name="T6" fmla="*/ 60325 w 32"/>
              <a:gd name="T7" fmla="*/ 61595 h 140"/>
              <a:gd name="T8" fmla="*/ 52784 w 32"/>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40">
                <a:moveTo>
                  <a:pt x="0" y="140"/>
                </a:moveTo>
                <a:cubicBezTo>
                  <a:pt x="9" y="112"/>
                  <a:pt x="15" y="113"/>
                  <a:pt x="4" y="80"/>
                </a:cubicBezTo>
                <a:cubicBezTo>
                  <a:pt x="5" y="68"/>
                  <a:pt x="2" y="55"/>
                  <a:pt x="8" y="44"/>
                </a:cubicBezTo>
                <a:cubicBezTo>
                  <a:pt x="13" y="36"/>
                  <a:pt x="32" y="28"/>
                  <a:pt x="32" y="28"/>
                </a:cubicBezTo>
                <a:cubicBezTo>
                  <a:pt x="31" y="19"/>
                  <a:pt x="28" y="0"/>
                  <a:pt x="28"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7" name="Freeform 107"/>
          <p:cNvSpPr>
            <a:spLocks/>
          </p:cNvSpPr>
          <p:nvPr/>
        </p:nvSpPr>
        <p:spPr bwMode="auto">
          <a:xfrm>
            <a:off x="4665245" y="6333123"/>
            <a:ext cx="63166" cy="272214"/>
          </a:xfrm>
          <a:custGeom>
            <a:avLst/>
            <a:gdLst>
              <a:gd name="T0" fmla="*/ 51858 w 36"/>
              <a:gd name="T1" fmla="*/ 273050 h 124"/>
              <a:gd name="T2" fmla="*/ 14817 w 36"/>
              <a:gd name="T3" fmla="*/ 158545 h 124"/>
              <a:gd name="T4" fmla="*/ 0 w 36"/>
              <a:gd name="T5" fmla="*/ 88081 h 124"/>
              <a:gd name="T6" fmla="*/ 66675 w 36"/>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24">
                <a:moveTo>
                  <a:pt x="28" y="124"/>
                </a:moveTo>
                <a:cubicBezTo>
                  <a:pt x="15" y="107"/>
                  <a:pt x="14" y="92"/>
                  <a:pt x="8" y="72"/>
                </a:cubicBezTo>
                <a:cubicBezTo>
                  <a:pt x="5" y="61"/>
                  <a:pt x="0" y="40"/>
                  <a:pt x="0" y="40"/>
                </a:cubicBezTo>
                <a:cubicBezTo>
                  <a:pt x="5" y="18"/>
                  <a:pt x="21" y="15"/>
                  <a:pt x="36"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8" name="Freeform 108"/>
          <p:cNvSpPr>
            <a:spLocks/>
          </p:cNvSpPr>
          <p:nvPr/>
        </p:nvSpPr>
        <p:spPr bwMode="auto">
          <a:xfrm>
            <a:off x="4502818" y="6104523"/>
            <a:ext cx="30079" cy="132347"/>
          </a:xfrm>
          <a:custGeom>
            <a:avLst/>
            <a:gdLst>
              <a:gd name="T0" fmla="*/ 0 w 16"/>
              <a:gd name="T1" fmla="*/ 133350 h 60"/>
              <a:gd name="T2" fmla="*/ 7938 w 16"/>
              <a:gd name="T3" fmla="*/ 71120 h 60"/>
              <a:gd name="T4" fmla="*/ 23813 w 16"/>
              <a:gd name="T5" fmla="*/ 44450 h 60"/>
              <a:gd name="T6" fmla="*/ 31750 w 16"/>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60">
                <a:moveTo>
                  <a:pt x="0" y="60"/>
                </a:moveTo>
                <a:cubicBezTo>
                  <a:pt x="1" y="51"/>
                  <a:pt x="1" y="41"/>
                  <a:pt x="4" y="32"/>
                </a:cubicBezTo>
                <a:cubicBezTo>
                  <a:pt x="5" y="27"/>
                  <a:pt x="10" y="25"/>
                  <a:pt x="12" y="20"/>
                </a:cubicBezTo>
                <a:cubicBezTo>
                  <a:pt x="14" y="14"/>
                  <a:pt x="16" y="0"/>
                  <a:pt x="16"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89" name="Freeform 109"/>
          <p:cNvSpPr>
            <a:spLocks/>
          </p:cNvSpPr>
          <p:nvPr/>
        </p:nvSpPr>
        <p:spPr bwMode="auto">
          <a:xfrm>
            <a:off x="4335881" y="6008271"/>
            <a:ext cx="25567" cy="261687"/>
          </a:xfrm>
          <a:custGeom>
            <a:avLst/>
            <a:gdLst>
              <a:gd name="T0" fmla="*/ 26987 w 15"/>
              <a:gd name="T1" fmla="*/ 261937 h 120"/>
              <a:gd name="T2" fmla="*/ 26987 w 15"/>
              <a:gd name="T3" fmla="*/ 87312 h 120"/>
              <a:gd name="T4" fmla="*/ 5397 w 15"/>
              <a:gd name="T5" fmla="*/ 69850 h 120"/>
              <a:gd name="T6" fmla="*/ 26987 w 15"/>
              <a:gd name="T7" fmla="*/ 0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20">
                <a:moveTo>
                  <a:pt x="15" y="120"/>
                </a:moveTo>
                <a:cubicBezTo>
                  <a:pt x="5" y="91"/>
                  <a:pt x="5" y="71"/>
                  <a:pt x="15" y="40"/>
                </a:cubicBezTo>
                <a:cubicBezTo>
                  <a:pt x="11" y="37"/>
                  <a:pt x="4" y="37"/>
                  <a:pt x="3" y="32"/>
                </a:cubicBezTo>
                <a:cubicBezTo>
                  <a:pt x="0" y="21"/>
                  <a:pt x="15" y="0"/>
                  <a:pt x="15"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90" name="Freeform 110"/>
          <p:cNvSpPr>
            <a:spLocks/>
          </p:cNvSpPr>
          <p:nvPr/>
        </p:nvSpPr>
        <p:spPr bwMode="auto">
          <a:xfrm>
            <a:off x="4981074" y="5776663"/>
            <a:ext cx="45118" cy="141371"/>
          </a:xfrm>
          <a:custGeom>
            <a:avLst/>
            <a:gdLst>
              <a:gd name="T0" fmla="*/ 47625 w 25"/>
              <a:gd name="T1" fmla="*/ 141287 h 65"/>
              <a:gd name="T2" fmla="*/ 9525 w 25"/>
              <a:gd name="T3" fmla="*/ 63036 h 65"/>
              <a:gd name="T4" fmla="*/ 24765 w 25"/>
              <a:gd name="T5" fmla="*/ 2174 h 65"/>
              <a:gd name="T6" fmla="*/ 0 60000 65536"/>
              <a:gd name="T7" fmla="*/ 0 60000 65536"/>
              <a:gd name="T8" fmla="*/ 0 60000 65536"/>
            </a:gdLst>
            <a:ahLst/>
            <a:cxnLst>
              <a:cxn ang="T6">
                <a:pos x="T0" y="T1"/>
              </a:cxn>
              <a:cxn ang="T7">
                <a:pos x="T2" y="T3"/>
              </a:cxn>
              <a:cxn ang="T8">
                <a:pos x="T4" y="T5"/>
              </a:cxn>
            </a:cxnLst>
            <a:rect l="0" t="0" r="r" b="b"/>
            <a:pathLst>
              <a:path w="25" h="65">
                <a:moveTo>
                  <a:pt x="25" y="65"/>
                </a:moveTo>
                <a:cubicBezTo>
                  <a:pt x="20" y="50"/>
                  <a:pt x="10" y="44"/>
                  <a:pt x="5" y="29"/>
                </a:cubicBezTo>
                <a:cubicBezTo>
                  <a:pt x="9" y="0"/>
                  <a:pt x="0" y="1"/>
                  <a:pt x="13" y="1"/>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91" name="Freeform 111"/>
          <p:cNvSpPr>
            <a:spLocks/>
          </p:cNvSpPr>
          <p:nvPr/>
        </p:nvSpPr>
        <p:spPr bwMode="auto">
          <a:xfrm>
            <a:off x="5802230" y="5812758"/>
            <a:ext cx="34591" cy="159418"/>
          </a:xfrm>
          <a:custGeom>
            <a:avLst/>
            <a:gdLst>
              <a:gd name="T0" fmla="*/ 36513 w 20"/>
              <a:gd name="T1" fmla="*/ 158750 h 72"/>
              <a:gd name="T2" fmla="*/ 0 w 20"/>
              <a:gd name="T3" fmla="*/ 79375 h 72"/>
              <a:gd name="T4" fmla="*/ 7303 w 20"/>
              <a:gd name="T5" fmla="*/ 44097 h 72"/>
              <a:gd name="T6" fmla="*/ 29210 w 20"/>
              <a:gd name="T7" fmla="*/ 17639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72">
                <a:moveTo>
                  <a:pt x="20" y="72"/>
                </a:moveTo>
                <a:cubicBezTo>
                  <a:pt x="15" y="57"/>
                  <a:pt x="5" y="51"/>
                  <a:pt x="0" y="36"/>
                </a:cubicBezTo>
                <a:cubicBezTo>
                  <a:pt x="1" y="31"/>
                  <a:pt x="1" y="25"/>
                  <a:pt x="4" y="20"/>
                </a:cubicBezTo>
                <a:cubicBezTo>
                  <a:pt x="17" y="0"/>
                  <a:pt x="16" y="20"/>
                  <a:pt x="16" y="8"/>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92" name="Freeform 112"/>
          <p:cNvSpPr>
            <a:spLocks/>
          </p:cNvSpPr>
          <p:nvPr/>
        </p:nvSpPr>
        <p:spPr bwMode="auto">
          <a:xfrm>
            <a:off x="5540542" y="6200775"/>
            <a:ext cx="133852" cy="449680"/>
          </a:xfrm>
          <a:custGeom>
            <a:avLst/>
            <a:gdLst>
              <a:gd name="T0" fmla="*/ 0 w 76"/>
              <a:gd name="T1" fmla="*/ 0 h 204"/>
              <a:gd name="T2" fmla="*/ 81798 w 76"/>
              <a:gd name="T3" fmla="*/ 52854 h 204"/>
              <a:gd name="T4" fmla="*/ 74362 w 76"/>
              <a:gd name="T5" fmla="*/ 264272 h 204"/>
              <a:gd name="T6" fmla="*/ 111543 w 76"/>
              <a:gd name="T7" fmla="*/ 317127 h 204"/>
              <a:gd name="T8" fmla="*/ 141288 w 76"/>
              <a:gd name="T9" fmla="*/ 449263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204">
                <a:moveTo>
                  <a:pt x="0" y="0"/>
                </a:moveTo>
                <a:cubicBezTo>
                  <a:pt x="22" y="7"/>
                  <a:pt x="33" y="1"/>
                  <a:pt x="44" y="24"/>
                </a:cubicBezTo>
                <a:cubicBezTo>
                  <a:pt x="43" y="39"/>
                  <a:pt x="31" y="99"/>
                  <a:pt x="40" y="120"/>
                </a:cubicBezTo>
                <a:cubicBezTo>
                  <a:pt x="44" y="130"/>
                  <a:pt x="54" y="135"/>
                  <a:pt x="60" y="144"/>
                </a:cubicBezTo>
                <a:cubicBezTo>
                  <a:pt x="64" y="166"/>
                  <a:pt x="76" y="182"/>
                  <a:pt x="76" y="204"/>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93" name="Freeform 113"/>
          <p:cNvSpPr>
            <a:spLocks/>
          </p:cNvSpPr>
          <p:nvPr/>
        </p:nvSpPr>
        <p:spPr bwMode="auto">
          <a:xfrm>
            <a:off x="5850355" y="6008270"/>
            <a:ext cx="114300" cy="527885"/>
          </a:xfrm>
          <a:custGeom>
            <a:avLst/>
            <a:gdLst>
              <a:gd name="T0" fmla="*/ 120650 w 64"/>
              <a:gd name="T1" fmla="*/ 52705 h 240"/>
              <a:gd name="T2" fmla="*/ 105569 w 64"/>
              <a:gd name="T3" fmla="*/ 360151 h 240"/>
              <a:gd name="T4" fmla="*/ 67866 w 64"/>
              <a:gd name="T5" fmla="*/ 509482 h 240"/>
              <a:gd name="T6" fmla="*/ 0 w 64"/>
              <a:gd name="T7" fmla="*/ 52705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240">
                <a:moveTo>
                  <a:pt x="64" y="24"/>
                </a:moveTo>
                <a:cubicBezTo>
                  <a:pt x="42" y="90"/>
                  <a:pt x="50" y="0"/>
                  <a:pt x="56" y="164"/>
                </a:cubicBezTo>
                <a:cubicBezTo>
                  <a:pt x="55" y="181"/>
                  <a:pt x="63" y="227"/>
                  <a:pt x="36" y="232"/>
                </a:cubicBezTo>
                <a:cubicBezTo>
                  <a:pt x="0" y="239"/>
                  <a:pt x="12" y="228"/>
                  <a:pt x="0" y="24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94" name="Freeform 114"/>
          <p:cNvSpPr>
            <a:spLocks/>
          </p:cNvSpPr>
          <p:nvPr/>
        </p:nvSpPr>
        <p:spPr bwMode="auto">
          <a:xfrm>
            <a:off x="3938839" y="6041357"/>
            <a:ext cx="133851" cy="177466"/>
          </a:xfrm>
          <a:custGeom>
            <a:avLst/>
            <a:gdLst>
              <a:gd name="T0" fmla="*/ 0 w 76"/>
              <a:gd name="T1" fmla="*/ 105728 h 80"/>
              <a:gd name="T2" fmla="*/ 59489 w 76"/>
              <a:gd name="T3" fmla="*/ 0 h 80"/>
              <a:gd name="T4" fmla="*/ 126415 w 76"/>
              <a:gd name="T5" fmla="*/ 17621 h 80"/>
              <a:gd name="T6" fmla="*/ 89234 w 76"/>
              <a:gd name="T7" fmla="*/ 132160 h 80"/>
              <a:gd name="T8" fmla="*/ 66925 w 76"/>
              <a:gd name="T9" fmla="*/ 149781 h 80"/>
              <a:gd name="T10" fmla="*/ 52053 w 76"/>
              <a:gd name="T11" fmla="*/ 176213 h 80"/>
              <a:gd name="T12" fmla="*/ 37181 w 76"/>
              <a:gd name="T13" fmla="*/ 149781 h 80"/>
              <a:gd name="T14" fmla="*/ 14872 w 76"/>
              <a:gd name="T15" fmla="*/ 140970 h 80"/>
              <a:gd name="T16" fmla="*/ 0 w 76"/>
              <a:gd name="T17" fmla="*/ 105728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 h="80">
                <a:moveTo>
                  <a:pt x="0" y="48"/>
                </a:moveTo>
                <a:cubicBezTo>
                  <a:pt x="5" y="20"/>
                  <a:pt x="4" y="9"/>
                  <a:pt x="32" y="0"/>
                </a:cubicBezTo>
                <a:cubicBezTo>
                  <a:pt x="45" y="2"/>
                  <a:pt x="68" y="5"/>
                  <a:pt x="68" y="8"/>
                </a:cubicBezTo>
                <a:cubicBezTo>
                  <a:pt x="76" y="58"/>
                  <a:pt x="75" y="53"/>
                  <a:pt x="48" y="60"/>
                </a:cubicBezTo>
                <a:cubicBezTo>
                  <a:pt x="44" y="63"/>
                  <a:pt x="39" y="65"/>
                  <a:pt x="36" y="68"/>
                </a:cubicBezTo>
                <a:cubicBezTo>
                  <a:pt x="33" y="71"/>
                  <a:pt x="33" y="80"/>
                  <a:pt x="28" y="80"/>
                </a:cubicBezTo>
                <a:cubicBezTo>
                  <a:pt x="23" y="80"/>
                  <a:pt x="24" y="71"/>
                  <a:pt x="20" y="68"/>
                </a:cubicBezTo>
                <a:cubicBezTo>
                  <a:pt x="17" y="65"/>
                  <a:pt x="12" y="65"/>
                  <a:pt x="8" y="64"/>
                </a:cubicBezTo>
                <a:cubicBezTo>
                  <a:pt x="3" y="50"/>
                  <a:pt x="7" y="55"/>
                  <a:pt x="0" y="48"/>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95" name="Freeform 115"/>
          <p:cNvSpPr>
            <a:spLocks/>
          </p:cNvSpPr>
          <p:nvPr/>
        </p:nvSpPr>
        <p:spPr bwMode="auto">
          <a:xfrm>
            <a:off x="6394784" y="5725528"/>
            <a:ext cx="132347" cy="177466"/>
          </a:xfrm>
          <a:custGeom>
            <a:avLst/>
            <a:gdLst>
              <a:gd name="T0" fmla="*/ 0 w 76"/>
              <a:gd name="T1" fmla="*/ 105727 h 80"/>
              <a:gd name="T2" fmla="*/ 58821 w 76"/>
              <a:gd name="T3" fmla="*/ 0 h 80"/>
              <a:gd name="T4" fmla="*/ 124995 w 76"/>
              <a:gd name="T5" fmla="*/ 17621 h 80"/>
              <a:gd name="T6" fmla="*/ 88232 w 76"/>
              <a:gd name="T7" fmla="*/ 132159 h 80"/>
              <a:gd name="T8" fmla="*/ 66174 w 76"/>
              <a:gd name="T9" fmla="*/ 149780 h 80"/>
              <a:gd name="T10" fmla="*/ 51468 w 76"/>
              <a:gd name="T11" fmla="*/ 176212 h 80"/>
              <a:gd name="T12" fmla="*/ 36763 w 76"/>
              <a:gd name="T13" fmla="*/ 149780 h 80"/>
              <a:gd name="T14" fmla="*/ 14705 w 76"/>
              <a:gd name="T15" fmla="*/ 140970 h 80"/>
              <a:gd name="T16" fmla="*/ 0 w 76"/>
              <a:gd name="T17" fmla="*/ 10572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 h="80">
                <a:moveTo>
                  <a:pt x="0" y="48"/>
                </a:moveTo>
                <a:cubicBezTo>
                  <a:pt x="5" y="20"/>
                  <a:pt x="4" y="9"/>
                  <a:pt x="32" y="0"/>
                </a:cubicBezTo>
                <a:cubicBezTo>
                  <a:pt x="45" y="2"/>
                  <a:pt x="68" y="5"/>
                  <a:pt x="68" y="8"/>
                </a:cubicBezTo>
                <a:cubicBezTo>
                  <a:pt x="76" y="58"/>
                  <a:pt x="75" y="53"/>
                  <a:pt x="48" y="60"/>
                </a:cubicBezTo>
                <a:cubicBezTo>
                  <a:pt x="44" y="63"/>
                  <a:pt x="39" y="65"/>
                  <a:pt x="36" y="68"/>
                </a:cubicBezTo>
                <a:cubicBezTo>
                  <a:pt x="33" y="71"/>
                  <a:pt x="33" y="80"/>
                  <a:pt x="28" y="80"/>
                </a:cubicBezTo>
                <a:cubicBezTo>
                  <a:pt x="23" y="80"/>
                  <a:pt x="24" y="71"/>
                  <a:pt x="20" y="68"/>
                </a:cubicBezTo>
                <a:cubicBezTo>
                  <a:pt x="17" y="65"/>
                  <a:pt x="12" y="65"/>
                  <a:pt x="8" y="64"/>
                </a:cubicBezTo>
                <a:cubicBezTo>
                  <a:pt x="3" y="50"/>
                  <a:pt x="7" y="55"/>
                  <a:pt x="0" y="48"/>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0050" name="AutoShape 116"/>
          <p:cNvSpPr>
            <a:spLocks noChangeArrowheads="1"/>
          </p:cNvSpPr>
          <p:nvPr/>
        </p:nvSpPr>
        <p:spPr bwMode="auto">
          <a:xfrm>
            <a:off x="3726781" y="6218823"/>
            <a:ext cx="254168" cy="163930"/>
          </a:xfrm>
          <a:prstGeom prst="pentagon">
            <a:avLst/>
          </a:prstGeom>
          <a:solidFill>
            <a:srgbClr val="FFCC99"/>
          </a:solidFill>
          <a:ln w="9525">
            <a:solidFill>
              <a:srgbClr val="800000"/>
            </a:solidFill>
            <a:miter lim="800000"/>
            <a:headEnd/>
            <a:tailEnd/>
          </a:ln>
        </p:spPr>
        <p:txBody>
          <a:bodyPr wrap="none" anchor="ct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lgn="ctr"/>
            <a:endParaRPr lang="en-US" altLang="x-none" sz="2274">
              <a:solidFill>
                <a:schemeClr val="bg2"/>
              </a:solidFill>
              <a:latin typeface="Times New Roman" charset="0"/>
            </a:endParaRPr>
          </a:p>
        </p:txBody>
      </p:sp>
      <p:grpSp>
        <p:nvGrpSpPr>
          <p:cNvPr id="40051" name="Group 117"/>
          <p:cNvGrpSpPr>
            <a:grpSpLocks/>
          </p:cNvGrpSpPr>
          <p:nvPr/>
        </p:nvGrpSpPr>
        <p:grpSpPr bwMode="auto">
          <a:xfrm>
            <a:off x="4277227" y="6254917"/>
            <a:ext cx="255671" cy="210553"/>
            <a:chOff x="1344" y="948"/>
            <a:chExt cx="963" cy="972"/>
          </a:xfrm>
        </p:grpSpPr>
        <p:sp>
          <p:nvSpPr>
            <p:cNvPr id="46198" name="AutoShape 118"/>
            <p:cNvSpPr>
              <a:spLocks noChangeArrowheads="1"/>
            </p:cNvSpPr>
            <p:nvPr/>
          </p:nvSpPr>
          <p:spPr bwMode="auto">
            <a:xfrm>
              <a:off x="1344" y="1344"/>
              <a:ext cx="578" cy="576"/>
            </a:xfrm>
            <a:custGeom>
              <a:avLst/>
              <a:gdLst>
                <a:gd name="T0" fmla="*/ 289 w 21600"/>
                <a:gd name="T1" fmla="*/ 0 h 21600"/>
                <a:gd name="T2" fmla="*/ 85 w 21600"/>
                <a:gd name="T3" fmla="*/ 84 h 21600"/>
                <a:gd name="T4" fmla="*/ 0 w 21600"/>
                <a:gd name="T5" fmla="*/ 289 h 21600"/>
                <a:gd name="T6" fmla="*/ 85 w 21600"/>
                <a:gd name="T7" fmla="*/ 493 h 21600"/>
                <a:gd name="T8" fmla="*/ 289 w 21600"/>
                <a:gd name="T9" fmla="*/ 577 h 21600"/>
                <a:gd name="T10" fmla="*/ 493 w 21600"/>
                <a:gd name="T11" fmla="*/ 493 h 21600"/>
                <a:gd name="T12" fmla="*/ 578 w 21600"/>
                <a:gd name="T13" fmla="*/ 289 h 21600"/>
                <a:gd name="T14" fmla="*/ 493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45 h 21600"/>
                <a:gd name="T26" fmla="*/ 18424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199" name="Freeform 119"/>
            <p:cNvSpPr>
              <a:spLocks/>
            </p:cNvSpPr>
            <p:nvPr/>
          </p:nvSpPr>
          <p:spPr bwMode="auto">
            <a:xfrm>
              <a:off x="1435" y="948"/>
              <a:ext cx="872" cy="819"/>
            </a:xfrm>
            <a:custGeom>
              <a:avLst/>
              <a:gdLst>
                <a:gd name="T0" fmla="*/ 0 w 873"/>
                <a:gd name="T1" fmla="*/ 473 h 816"/>
                <a:gd name="T2" fmla="*/ 27 w 873"/>
                <a:gd name="T3" fmla="*/ 461 h 816"/>
                <a:gd name="T4" fmla="*/ 84 w 873"/>
                <a:gd name="T5" fmla="*/ 413 h 816"/>
                <a:gd name="T6" fmla="*/ 156 w 873"/>
                <a:gd name="T7" fmla="*/ 364 h 816"/>
                <a:gd name="T8" fmla="*/ 231 w 873"/>
                <a:gd name="T9" fmla="*/ 304 h 816"/>
                <a:gd name="T10" fmla="*/ 279 w 873"/>
                <a:gd name="T11" fmla="*/ 277 h 816"/>
                <a:gd name="T12" fmla="*/ 333 w 873"/>
                <a:gd name="T13" fmla="*/ 238 h 816"/>
                <a:gd name="T14" fmla="*/ 372 w 873"/>
                <a:gd name="T15" fmla="*/ 220 h 816"/>
                <a:gd name="T16" fmla="*/ 437 w 873"/>
                <a:gd name="T17" fmla="*/ 178 h 816"/>
                <a:gd name="T18" fmla="*/ 515 w 873"/>
                <a:gd name="T19" fmla="*/ 105 h 816"/>
                <a:gd name="T20" fmla="*/ 545 w 873"/>
                <a:gd name="T21" fmla="*/ 87 h 816"/>
                <a:gd name="T22" fmla="*/ 554 w 873"/>
                <a:gd name="T23" fmla="*/ 81 h 816"/>
                <a:gd name="T24" fmla="*/ 614 w 873"/>
                <a:gd name="T25" fmla="*/ 42 h 816"/>
                <a:gd name="T26" fmla="*/ 668 w 873"/>
                <a:gd name="T27" fmla="*/ 0 h 816"/>
                <a:gd name="T28" fmla="*/ 731 w 873"/>
                <a:gd name="T29" fmla="*/ 42 h 816"/>
                <a:gd name="T30" fmla="*/ 776 w 873"/>
                <a:gd name="T31" fmla="*/ 93 h 816"/>
                <a:gd name="T32" fmla="*/ 797 w 873"/>
                <a:gd name="T33" fmla="*/ 114 h 816"/>
                <a:gd name="T34" fmla="*/ 845 w 873"/>
                <a:gd name="T35" fmla="*/ 232 h 816"/>
                <a:gd name="T36" fmla="*/ 857 w 873"/>
                <a:gd name="T37" fmla="*/ 274 h 816"/>
                <a:gd name="T38" fmla="*/ 866 w 873"/>
                <a:gd name="T39" fmla="*/ 301 h 816"/>
                <a:gd name="T40" fmla="*/ 866 w 873"/>
                <a:gd name="T41" fmla="*/ 416 h 816"/>
                <a:gd name="T42" fmla="*/ 827 w 873"/>
                <a:gd name="T43" fmla="*/ 437 h 816"/>
                <a:gd name="T44" fmla="*/ 752 w 873"/>
                <a:gd name="T45" fmla="*/ 503 h 816"/>
                <a:gd name="T46" fmla="*/ 722 w 873"/>
                <a:gd name="T47" fmla="*/ 536 h 816"/>
                <a:gd name="T48" fmla="*/ 674 w 873"/>
                <a:gd name="T49" fmla="*/ 587 h 816"/>
                <a:gd name="T50" fmla="*/ 656 w 873"/>
                <a:gd name="T51" fmla="*/ 596 h 816"/>
                <a:gd name="T52" fmla="*/ 629 w 873"/>
                <a:gd name="T53" fmla="*/ 623 h 816"/>
                <a:gd name="T54" fmla="*/ 620 w 873"/>
                <a:gd name="T55" fmla="*/ 629 h 816"/>
                <a:gd name="T56" fmla="*/ 593 w 873"/>
                <a:gd name="T57" fmla="*/ 650 h 816"/>
                <a:gd name="T58" fmla="*/ 569 w 873"/>
                <a:gd name="T59" fmla="*/ 677 h 816"/>
                <a:gd name="T60" fmla="*/ 494 w 873"/>
                <a:gd name="T61" fmla="*/ 756 h 816"/>
                <a:gd name="T62" fmla="*/ 449 w 873"/>
                <a:gd name="T63" fmla="*/ 819 h 816"/>
                <a:gd name="T64" fmla="*/ 479 w 873"/>
                <a:gd name="T65" fmla="*/ 744 h 816"/>
                <a:gd name="T66" fmla="*/ 491 w 873"/>
                <a:gd name="T67" fmla="*/ 708 h 816"/>
                <a:gd name="T68" fmla="*/ 497 w 873"/>
                <a:gd name="T69" fmla="*/ 690 h 816"/>
                <a:gd name="T70" fmla="*/ 473 w 873"/>
                <a:gd name="T71" fmla="*/ 665 h 816"/>
                <a:gd name="T72" fmla="*/ 429 w 873"/>
                <a:gd name="T73" fmla="*/ 533 h 816"/>
                <a:gd name="T74" fmla="*/ 369 w 873"/>
                <a:gd name="T75" fmla="*/ 467 h 816"/>
                <a:gd name="T76" fmla="*/ 258 w 873"/>
                <a:gd name="T77" fmla="*/ 419 h 816"/>
                <a:gd name="T78" fmla="*/ 192 w 873"/>
                <a:gd name="T79" fmla="*/ 394 h 816"/>
                <a:gd name="T80" fmla="*/ 96 w 873"/>
                <a:gd name="T81" fmla="*/ 410 h 816"/>
                <a:gd name="T82" fmla="*/ 69 w 873"/>
                <a:gd name="T83" fmla="*/ 425 h 816"/>
                <a:gd name="T84" fmla="*/ 51 w 873"/>
                <a:gd name="T85" fmla="*/ 434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2" name="Group 120"/>
          <p:cNvGrpSpPr>
            <a:grpSpLocks/>
          </p:cNvGrpSpPr>
          <p:nvPr/>
        </p:nvGrpSpPr>
        <p:grpSpPr bwMode="auto">
          <a:xfrm>
            <a:off x="4784057" y="6319587"/>
            <a:ext cx="184985" cy="212057"/>
            <a:chOff x="1344" y="948"/>
            <a:chExt cx="963" cy="972"/>
          </a:xfrm>
        </p:grpSpPr>
        <p:sp>
          <p:nvSpPr>
            <p:cNvPr id="46201" name="AutoShape 121"/>
            <p:cNvSpPr>
              <a:spLocks noChangeArrowheads="1"/>
            </p:cNvSpPr>
            <p:nvPr/>
          </p:nvSpPr>
          <p:spPr bwMode="auto">
            <a:xfrm>
              <a:off x="1344" y="1341"/>
              <a:ext cx="579" cy="579"/>
            </a:xfrm>
            <a:custGeom>
              <a:avLst/>
              <a:gdLst>
                <a:gd name="T0" fmla="*/ 290 w 21600"/>
                <a:gd name="T1" fmla="*/ 0 h 21600"/>
                <a:gd name="T2" fmla="*/ 85 w 21600"/>
                <a:gd name="T3" fmla="*/ 84 h 21600"/>
                <a:gd name="T4" fmla="*/ 0 w 21600"/>
                <a:gd name="T5" fmla="*/ 289 h 21600"/>
                <a:gd name="T6" fmla="*/ 85 w 21600"/>
                <a:gd name="T7" fmla="*/ 493 h 21600"/>
                <a:gd name="T8" fmla="*/ 290 w 21600"/>
                <a:gd name="T9" fmla="*/ 577 h 21600"/>
                <a:gd name="T10" fmla="*/ 494 w 21600"/>
                <a:gd name="T11" fmla="*/ 493 h 21600"/>
                <a:gd name="T12" fmla="*/ 579 w 21600"/>
                <a:gd name="T13" fmla="*/ 289 h 21600"/>
                <a:gd name="T14" fmla="*/ 494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71 w 21600"/>
                <a:gd name="T25" fmla="*/ 3145 h 21600"/>
                <a:gd name="T26" fmla="*/ 18429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02" name="Freeform 122"/>
            <p:cNvSpPr>
              <a:spLocks/>
            </p:cNvSpPr>
            <p:nvPr/>
          </p:nvSpPr>
          <p:spPr bwMode="auto">
            <a:xfrm>
              <a:off x="1430" y="948"/>
              <a:ext cx="877" cy="820"/>
            </a:xfrm>
            <a:custGeom>
              <a:avLst/>
              <a:gdLst>
                <a:gd name="T0" fmla="*/ 0 w 873"/>
                <a:gd name="T1" fmla="*/ 473 h 816"/>
                <a:gd name="T2" fmla="*/ 27 w 873"/>
                <a:gd name="T3" fmla="*/ 461 h 816"/>
                <a:gd name="T4" fmla="*/ 84 w 873"/>
                <a:gd name="T5" fmla="*/ 413 h 816"/>
                <a:gd name="T6" fmla="*/ 157 w 873"/>
                <a:gd name="T7" fmla="*/ 364 h 816"/>
                <a:gd name="T8" fmla="*/ 232 w 873"/>
                <a:gd name="T9" fmla="*/ 304 h 816"/>
                <a:gd name="T10" fmla="*/ 280 w 873"/>
                <a:gd name="T11" fmla="*/ 277 h 816"/>
                <a:gd name="T12" fmla="*/ 335 w 873"/>
                <a:gd name="T13" fmla="*/ 238 h 816"/>
                <a:gd name="T14" fmla="*/ 374 w 873"/>
                <a:gd name="T15" fmla="*/ 220 h 816"/>
                <a:gd name="T16" fmla="*/ 440 w 873"/>
                <a:gd name="T17" fmla="*/ 178 h 816"/>
                <a:gd name="T18" fmla="*/ 518 w 873"/>
                <a:gd name="T19" fmla="*/ 105 h 816"/>
                <a:gd name="T20" fmla="*/ 549 w 873"/>
                <a:gd name="T21" fmla="*/ 87 h 816"/>
                <a:gd name="T22" fmla="*/ 558 w 873"/>
                <a:gd name="T23" fmla="*/ 81 h 816"/>
                <a:gd name="T24" fmla="*/ 618 w 873"/>
                <a:gd name="T25" fmla="*/ 42 h 816"/>
                <a:gd name="T26" fmla="*/ 672 w 873"/>
                <a:gd name="T27" fmla="*/ 0 h 816"/>
                <a:gd name="T28" fmla="*/ 735 w 873"/>
                <a:gd name="T29" fmla="*/ 42 h 816"/>
                <a:gd name="T30" fmla="*/ 781 w 873"/>
                <a:gd name="T31" fmla="*/ 93 h 816"/>
                <a:gd name="T32" fmla="*/ 802 w 873"/>
                <a:gd name="T33" fmla="*/ 114 h 816"/>
                <a:gd name="T34" fmla="*/ 850 w 873"/>
                <a:gd name="T35" fmla="*/ 232 h 816"/>
                <a:gd name="T36" fmla="*/ 862 w 873"/>
                <a:gd name="T37" fmla="*/ 274 h 816"/>
                <a:gd name="T38" fmla="*/ 871 w 873"/>
                <a:gd name="T39" fmla="*/ 301 h 816"/>
                <a:gd name="T40" fmla="*/ 871 w 873"/>
                <a:gd name="T41" fmla="*/ 416 h 816"/>
                <a:gd name="T42" fmla="*/ 832 w 873"/>
                <a:gd name="T43" fmla="*/ 437 h 816"/>
                <a:gd name="T44" fmla="*/ 756 w 873"/>
                <a:gd name="T45" fmla="*/ 503 h 816"/>
                <a:gd name="T46" fmla="*/ 726 w 873"/>
                <a:gd name="T47" fmla="*/ 536 h 816"/>
                <a:gd name="T48" fmla="*/ 678 w 873"/>
                <a:gd name="T49" fmla="*/ 587 h 816"/>
                <a:gd name="T50" fmla="*/ 660 w 873"/>
                <a:gd name="T51" fmla="*/ 596 h 816"/>
                <a:gd name="T52" fmla="*/ 633 w 873"/>
                <a:gd name="T53" fmla="*/ 623 h 816"/>
                <a:gd name="T54" fmla="*/ 624 w 873"/>
                <a:gd name="T55" fmla="*/ 629 h 816"/>
                <a:gd name="T56" fmla="*/ 597 w 873"/>
                <a:gd name="T57" fmla="*/ 650 h 816"/>
                <a:gd name="T58" fmla="*/ 573 w 873"/>
                <a:gd name="T59" fmla="*/ 677 h 816"/>
                <a:gd name="T60" fmla="*/ 497 w 873"/>
                <a:gd name="T61" fmla="*/ 756 h 816"/>
                <a:gd name="T62" fmla="*/ 452 w 873"/>
                <a:gd name="T63" fmla="*/ 819 h 816"/>
                <a:gd name="T64" fmla="*/ 482 w 873"/>
                <a:gd name="T65" fmla="*/ 744 h 816"/>
                <a:gd name="T66" fmla="*/ 494 w 873"/>
                <a:gd name="T67" fmla="*/ 708 h 816"/>
                <a:gd name="T68" fmla="*/ 500 w 873"/>
                <a:gd name="T69" fmla="*/ 690 h 816"/>
                <a:gd name="T70" fmla="*/ 476 w 873"/>
                <a:gd name="T71" fmla="*/ 665 h 816"/>
                <a:gd name="T72" fmla="*/ 431 w 873"/>
                <a:gd name="T73" fmla="*/ 533 h 816"/>
                <a:gd name="T74" fmla="*/ 371 w 873"/>
                <a:gd name="T75" fmla="*/ 467 h 816"/>
                <a:gd name="T76" fmla="*/ 259 w 873"/>
                <a:gd name="T77" fmla="*/ 419 h 816"/>
                <a:gd name="T78" fmla="*/ 193 w 873"/>
                <a:gd name="T79" fmla="*/ 394 h 816"/>
                <a:gd name="T80" fmla="*/ 96 w 873"/>
                <a:gd name="T81" fmla="*/ 410 h 816"/>
                <a:gd name="T82" fmla="*/ 69 w 873"/>
                <a:gd name="T83" fmla="*/ 425 h 816"/>
                <a:gd name="T84" fmla="*/ 51 w 873"/>
                <a:gd name="T85" fmla="*/ 434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3" name="Group 123"/>
          <p:cNvGrpSpPr>
            <a:grpSpLocks/>
          </p:cNvGrpSpPr>
          <p:nvPr/>
        </p:nvGrpSpPr>
        <p:grpSpPr bwMode="auto">
          <a:xfrm>
            <a:off x="3262062" y="6360195"/>
            <a:ext cx="184985" cy="121819"/>
            <a:chOff x="1344" y="948"/>
            <a:chExt cx="963" cy="972"/>
          </a:xfrm>
        </p:grpSpPr>
        <p:sp>
          <p:nvSpPr>
            <p:cNvPr id="46204" name="AutoShape 124"/>
            <p:cNvSpPr>
              <a:spLocks noChangeArrowheads="1"/>
            </p:cNvSpPr>
            <p:nvPr/>
          </p:nvSpPr>
          <p:spPr bwMode="auto">
            <a:xfrm>
              <a:off x="1344" y="1344"/>
              <a:ext cx="579" cy="576"/>
            </a:xfrm>
            <a:custGeom>
              <a:avLst/>
              <a:gdLst>
                <a:gd name="T0" fmla="*/ 290 w 21600"/>
                <a:gd name="T1" fmla="*/ 0 h 21600"/>
                <a:gd name="T2" fmla="*/ 85 w 21600"/>
                <a:gd name="T3" fmla="*/ 85 h 21600"/>
                <a:gd name="T4" fmla="*/ 0 w 21600"/>
                <a:gd name="T5" fmla="*/ 291 h 21600"/>
                <a:gd name="T6" fmla="*/ 85 w 21600"/>
                <a:gd name="T7" fmla="*/ 496 h 21600"/>
                <a:gd name="T8" fmla="*/ 290 w 21600"/>
                <a:gd name="T9" fmla="*/ 581 h 21600"/>
                <a:gd name="T10" fmla="*/ 494 w 21600"/>
                <a:gd name="T11" fmla="*/ 496 h 21600"/>
                <a:gd name="T12" fmla="*/ 579 w 21600"/>
                <a:gd name="T13" fmla="*/ 291 h 21600"/>
                <a:gd name="T14" fmla="*/ 494 w 21600"/>
                <a:gd name="T15" fmla="*/ 85 h 21600"/>
                <a:gd name="T16" fmla="*/ 0 60000 65536"/>
                <a:gd name="T17" fmla="*/ 0 60000 65536"/>
                <a:gd name="T18" fmla="*/ 0 60000 65536"/>
                <a:gd name="T19" fmla="*/ 0 60000 65536"/>
                <a:gd name="T20" fmla="*/ 0 60000 65536"/>
                <a:gd name="T21" fmla="*/ 0 60000 65536"/>
                <a:gd name="T22" fmla="*/ 0 60000 65536"/>
                <a:gd name="T23" fmla="*/ 0 60000 65536"/>
                <a:gd name="T24" fmla="*/ 3171 w 21600"/>
                <a:gd name="T25" fmla="*/ 3160 h 21600"/>
                <a:gd name="T26" fmla="*/ 18429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05" name="Freeform 125"/>
            <p:cNvSpPr>
              <a:spLocks/>
            </p:cNvSpPr>
            <p:nvPr/>
          </p:nvSpPr>
          <p:spPr bwMode="auto">
            <a:xfrm>
              <a:off x="1430" y="948"/>
              <a:ext cx="877" cy="816"/>
            </a:xfrm>
            <a:custGeom>
              <a:avLst/>
              <a:gdLst>
                <a:gd name="T0" fmla="*/ 0 w 873"/>
                <a:gd name="T1" fmla="*/ 474 h 816"/>
                <a:gd name="T2" fmla="*/ 27 w 873"/>
                <a:gd name="T3" fmla="*/ 462 h 816"/>
                <a:gd name="T4" fmla="*/ 84 w 873"/>
                <a:gd name="T5" fmla="*/ 414 h 816"/>
                <a:gd name="T6" fmla="*/ 157 w 873"/>
                <a:gd name="T7" fmla="*/ 365 h 816"/>
                <a:gd name="T8" fmla="*/ 232 w 873"/>
                <a:gd name="T9" fmla="*/ 305 h 816"/>
                <a:gd name="T10" fmla="*/ 280 w 873"/>
                <a:gd name="T11" fmla="*/ 278 h 816"/>
                <a:gd name="T12" fmla="*/ 335 w 873"/>
                <a:gd name="T13" fmla="*/ 238 h 816"/>
                <a:gd name="T14" fmla="*/ 374 w 873"/>
                <a:gd name="T15" fmla="*/ 220 h 816"/>
                <a:gd name="T16" fmla="*/ 440 w 873"/>
                <a:gd name="T17" fmla="*/ 178 h 816"/>
                <a:gd name="T18" fmla="*/ 518 w 873"/>
                <a:gd name="T19" fmla="*/ 106 h 816"/>
                <a:gd name="T20" fmla="*/ 549 w 873"/>
                <a:gd name="T21" fmla="*/ 88 h 816"/>
                <a:gd name="T22" fmla="*/ 558 w 873"/>
                <a:gd name="T23" fmla="*/ 81 h 816"/>
                <a:gd name="T24" fmla="*/ 618 w 873"/>
                <a:gd name="T25" fmla="*/ 42 h 816"/>
                <a:gd name="T26" fmla="*/ 672 w 873"/>
                <a:gd name="T27" fmla="*/ 0 h 816"/>
                <a:gd name="T28" fmla="*/ 735 w 873"/>
                <a:gd name="T29" fmla="*/ 42 h 816"/>
                <a:gd name="T30" fmla="*/ 781 w 873"/>
                <a:gd name="T31" fmla="*/ 94 h 816"/>
                <a:gd name="T32" fmla="*/ 802 w 873"/>
                <a:gd name="T33" fmla="*/ 115 h 816"/>
                <a:gd name="T34" fmla="*/ 850 w 873"/>
                <a:gd name="T35" fmla="*/ 232 h 816"/>
                <a:gd name="T36" fmla="*/ 862 w 873"/>
                <a:gd name="T37" fmla="*/ 275 h 816"/>
                <a:gd name="T38" fmla="*/ 871 w 873"/>
                <a:gd name="T39" fmla="*/ 302 h 816"/>
                <a:gd name="T40" fmla="*/ 871 w 873"/>
                <a:gd name="T41" fmla="*/ 417 h 816"/>
                <a:gd name="T42" fmla="*/ 832 w 873"/>
                <a:gd name="T43" fmla="*/ 438 h 816"/>
                <a:gd name="T44" fmla="*/ 756 w 873"/>
                <a:gd name="T45" fmla="*/ 504 h 816"/>
                <a:gd name="T46" fmla="*/ 726 w 873"/>
                <a:gd name="T47" fmla="*/ 537 h 816"/>
                <a:gd name="T48" fmla="*/ 678 w 873"/>
                <a:gd name="T49" fmla="*/ 589 h 816"/>
                <a:gd name="T50" fmla="*/ 660 w 873"/>
                <a:gd name="T51" fmla="*/ 598 h 816"/>
                <a:gd name="T52" fmla="*/ 633 w 873"/>
                <a:gd name="T53" fmla="*/ 625 h 816"/>
                <a:gd name="T54" fmla="*/ 624 w 873"/>
                <a:gd name="T55" fmla="*/ 631 h 816"/>
                <a:gd name="T56" fmla="*/ 597 w 873"/>
                <a:gd name="T57" fmla="*/ 652 h 816"/>
                <a:gd name="T58" fmla="*/ 573 w 873"/>
                <a:gd name="T59" fmla="*/ 679 h 816"/>
                <a:gd name="T60" fmla="*/ 497 w 873"/>
                <a:gd name="T61" fmla="*/ 758 h 816"/>
                <a:gd name="T62" fmla="*/ 452 w 873"/>
                <a:gd name="T63" fmla="*/ 821 h 816"/>
                <a:gd name="T64" fmla="*/ 482 w 873"/>
                <a:gd name="T65" fmla="*/ 746 h 816"/>
                <a:gd name="T66" fmla="*/ 494 w 873"/>
                <a:gd name="T67" fmla="*/ 709 h 816"/>
                <a:gd name="T68" fmla="*/ 500 w 873"/>
                <a:gd name="T69" fmla="*/ 691 h 816"/>
                <a:gd name="T70" fmla="*/ 476 w 873"/>
                <a:gd name="T71" fmla="*/ 667 h 816"/>
                <a:gd name="T72" fmla="*/ 431 w 873"/>
                <a:gd name="T73" fmla="*/ 534 h 816"/>
                <a:gd name="T74" fmla="*/ 371 w 873"/>
                <a:gd name="T75" fmla="*/ 468 h 816"/>
                <a:gd name="T76" fmla="*/ 259 w 873"/>
                <a:gd name="T77" fmla="*/ 420 h 816"/>
                <a:gd name="T78" fmla="*/ 193 w 873"/>
                <a:gd name="T79" fmla="*/ 395 h 816"/>
                <a:gd name="T80" fmla="*/ 96 w 873"/>
                <a:gd name="T81" fmla="*/ 411 h 816"/>
                <a:gd name="T82" fmla="*/ 69 w 873"/>
                <a:gd name="T83" fmla="*/ 426 h 816"/>
                <a:gd name="T84" fmla="*/ 51 w 873"/>
                <a:gd name="T85" fmla="*/ 435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4" name="Group 126"/>
          <p:cNvGrpSpPr>
            <a:grpSpLocks/>
          </p:cNvGrpSpPr>
          <p:nvPr/>
        </p:nvGrpSpPr>
        <p:grpSpPr bwMode="auto">
          <a:xfrm>
            <a:off x="3600450" y="6360194"/>
            <a:ext cx="126332" cy="165434"/>
            <a:chOff x="1344" y="948"/>
            <a:chExt cx="963" cy="972"/>
          </a:xfrm>
        </p:grpSpPr>
        <p:sp>
          <p:nvSpPr>
            <p:cNvPr id="46207" name="AutoShape 127"/>
            <p:cNvSpPr>
              <a:spLocks noChangeArrowheads="1"/>
            </p:cNvSpPr>
            <p:nvPr/>
          </p:nvSpPr>
          <p:spPr bwMode="auto">
            <a:xfrm>
              <a:off x="1344" y="1346"/>
              <a:ext cx="573" cy="574"/>
            </a:xfrm>
            <a:custGeom>
              <a:avLst/>
              <a:gdLst>
                <a:gd name="T0" fmla="*/ 287 w 21600"/>
                <a:gd name="T1" fmla="*/ 0 h 21600"/>
                <a:gd name="T2" fmla="*/ 84 w 21600"/>
                <a:gd name="T3" fmla="*/ 84 h 21600"/>
                <a:gd name="T4" fmla="*/ 0 w 21600"/>
                <a:gd name="T5" fmla="*/ 287 h 21600"/>
                <a:gd name="T6" fmla="*/ 84 w 21600"/>
                <a:gd name="T7" fmla="*/ 490 h 21600"/>
                <a:gd name="T8" fmla="*/ 287 w 21600"/>
                <a:gd name="T9" fmla="*/ 574 h 21600"/>
                <a:gd name="T10" fmla="*/ 489 w 21600"/>
                <a:gd name="T11" fmla="*/ 490 h 21600"/>
                <a:gd name="T12" fmla="*/ 573 w 21600"/>
                <a:gd name="T13" fmla="*/ 287 h 21600"/>
                <a:gd name="T14" fmla="*/ 489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61 h 21600"/>
                <a:gd name="T26" fmla="*/ 18434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08" name="Freeform 128"/>
            <p:cNvSpPr>
              <a:spLocks/>
            </p:cNvSpPr>
            <p:nvPr/>
          </p:nvSpPr>
          <p:spPr bwMode="auto">
            <a:xfrm>
              <a:off x="1436" y="948"/>
              <a:ext cx="871" cy="813"/>
            </a:xfrm>
            <a:custGeom>
              <a:avLst/>
              <a:gdLst>
                <a:gd name="T0" fmla="*/ 0 w 873"/>
                <a:gd name="T1" fmla="*/ 470 h 816"/>
                <a:gd name="T2" fmla="*/ 27 w 873"/>
                <a:gd name="T3" fmla="*/ 458 h 816"/>
                <a:gd name="T4" fmla="*/ 84 w 873"/>
                <a:gd name="T5" fmla="*/ 410 h 816"/>
                <a:gd name="T6" fmla="*/ 156 w 873"/>
                <a:gd name="T7" fmla="*/ 363 h 816"/>
                <a:gd name="T8" fmla="*/ 230 w 873"/>
                <a:gd name="T9" fmla="*/ 303 h 816"/>
                <a:gd name="T10" fmla="*/ 278 w 873"/>
                <a:gd name="T11" fmla="*/ 276 h 816"/>
                <a:gd name="T12" fmla="*/ 332 w 873"/>
                <a:gd name="T13" fmla="*/ 237 h 816"/>
                <a:gd name="T14" fmla="*/ 371 w 873"/>
                <a:gd name="T15" fmla="*/ 219 h 816"/>
                <a:gd name="T16" fmla="*/ 437 w 873"/>
                <a:gd name="T17" fmla="*/ 177 h 816"/>
                <a:gd name="T18" fmla="*/ 515 w 873"/>
                <a:gd name="T19" fmla="*/ 105 h 816"/>
                <a:gd name="T20" fmla="*/ 545 w 873"/>
                <a:gd name="T21" fmla="*/ 87 h 816"/>
                <a:gd name="T22" fmla="*/ 554 w 873"/>
                <a:gd name="T23" fmla="*/ 81 h 816"/>
                <a:gd name="T24" fmla="*/ 614 w 873"/>
                <a:gd name="T25" fmla="*/ 42 h 816"/>
                <a:gd name="T26" fmla="*/ 667 w 873"/>
                <a:gd name="T27" fmla="*/ 0 h 816"/>
                <a:gd name="T28" fmla="*/ 730 w 873"/>
                <a:gd name="T29" fmla="*/ 42 h 816"/>
                <a:gd name="T30" fmla="*/ 775 w 873"/>
                <a:gd name="T31" fmla="*/ 93 h 816"/>
                <a:gd name="T32" fmla="*/ 796 w 873"/>
                <a:gd name="T33" fmla="*/ 114 h 816"/>
                <a:gd name="T34" fmla="*/ 844 w 873"/>
                <a:gd name="T35" fmla="*/ 231 h 816"/>
                <a:gd name="T36" fmla="*/ 856 w 873"/>
                <a:gd name="T37" fmla="*/ 273 h 816"/>
                <a:gd name="T38" fmla="*/ 865 w 873"/>
                <a:gd name="T39" fmla="*/ 300 h 816"/>
                <a:gd name="T40" fmla="*/ 865 w 873"/>
                <a:gd name="T41" fmla="*/ 413 h 816"/>
                <a:gd name="T42" fmla="*/ 826 w 873"/>
                <a:gd name="T43" fmla="*/ 434 h 816"/>
                <a:gd name="T44" fmla="*/ 751 w 873"/>
                <a:gd name="T45" fmla="*/ 500 h 816"/>
                <a:gd name="T46" fmla="*/ 721 w 873"/>
                <a:gd name="T47" fmla="*/ 533 h 816"/>
                <a:gd name="T48" fmla="*/ 673 w 873"/>
                <a:gd name="T49" fmla="*/ 584 h 816"/>
                <a:gd name="T50" fmla="*/ 655 w 873"/>
                <a:gd name="T51" fmla="*/ 593 h 816"/>
                <a:gd name="T52" fmla="*/ 629 w 873"/>
                <a:gd name="T53" fmla="*/ 620 h 816"/>
                <a:gd name="T54" fmla="*/ 620 w 873"/>
                <a:gd name="T55" fmla="*/ 626 h 816"/>
                <a:gd name="T56" fmla="*/ 593 w 873"/>
                <a:gd name="T57" fmla="*/ 647 h 816"/>
                <a:gd name="T58" fmla="*/ 569 w 873"/>
                <a:gd name="T59" fmla="*/ 674 h 816"/>
                <a:gd name="T60" fmla="*/ 494 w 873"/>
                <a:gd name="T61" fmla="*/ 752 h 816"/>
                <a:gd name="T62" fmla="*/ 449 w 873"/>
                <a:gd name="T63" fmla="*/ 815 h 816"/>
                <a:gd name="T64" fmla="*/ 479 w 873"/>
                <a:gd name="T65" fmla="*/ 740 h 816"/>
                <a:gd name="T66" fmla="*/ 491 w 873"/>
                <a:gd name="T67" fmla="*/ 704 h 816"/>
                <a:gd name="T68" fmla="*/ 497 w 873"/>
                <a:gd name="T69" fmla="*/ 686 h 816"/>
                <a:gd name="T70" fmla="*/ 473 w 873"/>
                <a:gd name="T71" fmla="*/ 662 h 816"/>
                <a:gd name="T72" fmla="*/ 428 w 873"/>
                <a:gd name="T73" fmla="*/ 530 h 816"/>
                <a:gd name="T74" fmla="*/ 368 w 873"/>
                <a:gd name="T75" fmla="*/ 464 h 816"/>
                <a:gd name="T76" fmla="*/ 257 w 873"/>
                <a:gd name="T77" fmla="*/ 416 h 816"/>
                <a:gd name="T78" fmla="*/ 192 w 873"/>
                <a:gd name="T79" fmla="*/ 393 h 816"/>
                <a:gd name="T80" fmla="*/ 96 w 873"/>
                <a:gd name="T81" fmla="*/ 408 h 816"/>
                <a:gd name="T82" fmla="*/ 69 w 873"/>
                <a:gd name="T83" fmla="*/ 422 h 816"/>
                <a:gd name="T84" fmla="*/ 51 w 873"/>
                <a:gd name="T85" fmla="*/ 431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5" name="Group 129"/>
          <p:cNvGrpSpPr>
            <a:grpSpLocks/>
          </p:cNvGrpSpPr>
          <p:nvPr/>
        </p:nvGrpSpPr>
        <p:grpSpPr bwMode="auto">
          <a:xfrm rot="6558444">
            <a:off x="4951747" y="5482641"/>
            <a:ext cx="317333" cy="168442"/>
            <a:chOff x="1344" y="948"/>
            <a:chExt cx="963" cy="972"/>
          </a:xfrm>
        </p:grpSpPr>
        <p:sp>
          <p:nvSpPr>
            <p:cNvPr id="46210" name="AutoShape 130"/>
            <p:cNvSpPr>
              <a:spLocks noChangeArrowheads="1"/>
            </p:cNvSpPr>
            <p:nvPr/>
          </p:nvSpPr>
          <p:spPr bwMode="auto">
            <a:xfrm>
              <a:off x="1337" y="1381"/>
              <a:ext cx="580" cy="573"/>
            </a:xfrm>
            <a:custGeom>
              <a:avLst/>
              <a:gdLst>
                <a:gd name="T0" fmla="*/ 289 w 21600"/>
                <a:gd name="T1" fmla="*/ 0 h 21600"/>
                <a:gd name="T2" fmla="*/ 85 w 21600"/>
                <a:gd name="T3" fmla="*/ 84 h 21600"/>
                <a:gd name="T4" fmla="*/ 0 w 21600"/>
                <a:gd name="T5" fmla="*/ 287 h 21600"/>
                <a:gd name="T6" fmla="*/ 85 w 21600"/>
                <a:gd name="T7" fmla="*/ 489 h 21600"/>
                <a:gd name="T8" fmla="*/ 289 w 21600"/>
                <a:gd name="T9" fmla="*/ 573 h 21600"/>
                <a:gd name="T10" fmla="*/ 493 w 21600"/>
                <a:gd name="T11" fmla="*/ 489 h 21600"/>
                <a:gd name="T12" fmla="*/ 578 w 21600"/>
                <a:gd name="T13" fmla="*/ 287 h 21600"/>
                <a:gd name="T14" fmla="*/ 493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66 h 21600"/>
                <a:gd name="T26" fmla="*/ 18424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11" name="Freeform 131"/>
            <p:cNvSpPr>
              <a:spLocks/>
            </p:cNvSpPr>
            <p:nvPr/>
          </p:nvSpPr>
          <p:spPr bwMode="auto">
            <a:xfrm>
              <a:off x="1434" y="951"/>
              <a:ext cx="872" cy="816"/>
            </a:xfrm>
            <a:custGeom>
              <a:avLst/>
              <a:gdLst>
                <a:gd name="T0" fmla="*/ 0 w 873"/>
                <a:gd name="T1" fmla="*/ 471 h 816"/>
                <a:gd name="T2" fmla="*/ 27 w 873"/>
                <a:gd name="T3" fmla="*/ 459 h 816"/>
                <a:gd name="T4" fmla="*/ 84 w 873"/>
                <a:gd name="T5" fmla="*/ 411 h 816"/>
                <a:gd name="T6" fmla="*/ 156 w 873"/>
                <a:gd name="T7" fmla="*/ 363 h 816"/>
                <a:gd name="T8" fmla="*/ 231 w 873"/>
                <a:gd name="T9" fmla="*/ 303 h 816"/>
                <a:gd name="T10" fmla="*/ 279 w 873"/>
                <a:gd name="T11" fmla="*/ 276 h 816"/>
                <a:gd name="T12" fmla="*/ 333 w 873"/>
                <a:gd name="T13" fmla="*/ 237 h 816"/>
                <a:gd name="T14" fmla="*/ 372 w 873"/>
                <a:gd name="T15" fmla="*/ 219 h 816"/>
                <a:gd name="T16" fmla="*/ 437 w 873"/>
                <a:gd name="T17" fmla="*/ 177 h 816"/>
                <a:gd name="T18" fmla="*/ 515 w 873"/>
                <a:gd name="T19" fmla="*/ 105 h 816"/>
                <a:gd name="T20" fmla="*/ 545 w 873"/>
                <a:gd name="T21" fmla="*/ 87 h 816"/>
                <a:gd name="T22" fmla="*/ 554 w 873"/>
                <a:gd name="T23" fmla="*/ 81 h 816"/>
                <a:gd name="T24" fmla="*/ 614 w 873"/>
                <a:gd name="T25" fmla="*/ 42 h 816"/>
                <a:gd name="T26" fmla="*/ 668 w 873"/>
                <a:gd name="T27" fmla="*/ 0 h 816"/>
                <a:gd name="T28" fmla="*/ 731 w 873"/>
                <a:gd name="T29" fmla="*/ 42 h 816"/>
                <a:gd name="T30" fmla="*/ 776 w 873"/>
                <a:gd name="T31" fmla="*/ 93 h 816"/>
                <a:gd name="T32" fmla="*/ 797 w 873"/>
                <a:gd name="T33" fmla="*/ 114 h 816"/>
                <a:gd name="T34" fmla="*/ 845 w 873"/>
                <a:gd name="T35" fmla="*/ 231 h 816"/>
                <a:gd name="T36" fmla="*/ 857 w 873"/>
                <a:gd name="T37" fmla="*/ 273 h 816"/>
                <a:gd name="T38" fmla="*/ 866 w 873"/>
                <a:gd name="T39" fmla="*/ 300 h 816"/>
                <a:gd name="T40" fmla="*/ 866 w 873"/>
                <a:gd name="T41" fmla="*/ 414 h 816"/>
                <a:gd name="T42" fmla="*/ 827 w 873"/>
                <a:gd name="T43" fmla="*/ 435 h 816"/>
                <a:gd name="T44" fmla="*/ 752 w 873"/>
                <a:gd name="T45" fmla="*/ 501 h 816"/>
                <a:gd name="T46" fmla="*/ 722 w 873"/>
                <a:gd name="T47" fmla="*/ 534 h 816"/>
                <a:gd name="T48" fmla="*/ 674 w 873"/>
                <a:gd name="T49" fmla="*/ 585 h 816"/>
                <a:gd name="T50" fmla="*/ 656 w 873"/>
                <a:gd name="T51" fmla="*/ 594 h 816"/>
                <a:gd name="T52" fmla="*/ 629 w 873"/>
                <a:gd name="T53" fmla="*/ 621 h 816"/>
                <a:gd name="T54" fmla="*/ 620 w 873"/>
                <a:gd name="T55" fmla="*/ 627 h 816"/>
                <a:gd name="T56" fmla="*/ 593 w 873"/>
                <a:gd name="T57" fmla="*/ 648 h 816"/>
                <a:gd name="T58" fmla="*/ 569 w 873"/>
                <a:gd name="T59" fmla="*/ 675 h 816"/>
                <a:gd name="T60" fmla="*/ 494 w 873"/>
                <a:gd name="T61" fmla="*/ 753 h 816"/>
                <a:gd name="T62" fmla="*/ 449 w 873"/>
                <a:gd name="T63" fmla="*/ 816 h 816"/>
                <a:gd name="T64" fmla="*/ 479 w 873"/>
                <a:gd name="T65" fmla="*/ 741 h 816"/>
                <a:gd name="T66" fmla="*/ 491 w 873"/>
                <a:gd name="T67" fmla="*/ 705 h 816"/>
                <a:gd name="T68" fmla="*/ 497 w 873"/>
                <a:gd name="T69" fmla="*/ 687 h 816"/>
                <a:gd name="T70" fmla="*/ 473 w 873"/>
                <a:gd name="T71" fmla="*/ 663 h 816"/>
                <a:gd name="T72" fmla="*/ 429 w 873"/>
                <a:gd name="T73" fmla="*/ 531 h 816"/>
                <a:gd name="T74" fmla="*/ 369 w 873"/>
                <a:gd name="T75" fmla="*/ 465 h 816"/>
                <a:gd name="T76" fmla="*/ 258 w 873"/>
                <a:gd name="T77" fmla="*/ 417 h 816"/>
                <a:gd name="T78" fmla="*/ 192 w 873"/>
                <a:gd name="T79" fmla="*/ 393 h 816"/>
                <a:gd name="T80" fmla="*/ 96 w 873"/>
                <a:gd name="T81" fmla="*/ 408 h 816"/>
                <a:gd name="T82" fmla="*/ 69 w 873"/>
                <a:gd name="T83" fmla="*/ 423 h 816"/>
                <a:gd name="T84" fmla="*/ 51 w 873"/>
                <a:gd name="T85" fmla="*/ 432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6" name="Group 132"/>
          <p:cNvGrpSpPr>
            <a:grpSpLocks/>
          </p:cNvGrpSpPr>
          <p:nvPr/>
        </p:nvGrpSpPr>
        <p:grpSpPr bwMode="auto">
          <a:xfrm rot="6558444">
            <a:off x="5166060" y="5618747"/>
            <a:ext cx="293269" cy="181978"/>
            <a:chOff x="1344" y="948"/>
            <a:chExt cx="963" cy="972"/>
          </a:xfrm>
        </p:grpSpPr>
        <p:sp>
          <p:nvSpPr>
            <p:cNvPr id="46213" name="AutoShape 133"/>
            <p:cNvSpPr>
              <a:spLocks noChangeArrowheads="1"/>
            </p:cNvSpPr>
            <p:nvPr/>
          </p:nvSpPr>
          <p:spPr bwMode="auto">
            <a:xfrm>
              <a:off x="1342" y="1336"/>
              <a:ext cx="578" cy="578"/>
            </a:xfrm>
            <a:custGeom>
              <a:avLst/>
              <a:gdLst>
                <a:gd name="T0" fmla="*/ 289 w 21600"/>
                <a:gd name="T1" fmla="*/ 0 h 21600"/>
                <a:gd name="T2" fmla="*/ 85 w 21600"/>
                <a:gd name="T3" fmla="*/ 85 h 21600"/>
                <a:gd name="T4" fmla="*/ 0 w 21600"/>
                <a:gd name="T5" fmla="*/ 289 h 21600"/>
                <a:gd name="T6" fmla="*/ 85 w 21600"/>
                <a:gd name="T7" fmla="*/ 493 h 21600"/>
                <a:gd name="T8" fmla="*/ 289 w 21600"/>
                <a:gd name="T9" fmla="*/ 578 h 21600"/>
                <a:gd name="T10" fmla="*/ 493 w 21600"/>
                <a:gd name="T11" fmla="*/ 493 h 21600"/>
                <a:gd name="T12" fmla="*/ 578 w 21600"/>
                <a:gd name="T13" fmla="*/ 289 h 21600"/>
                <a:gd name="T14" fmla="*/ 493 w 21600"/>
                <a:gd name="T15" fmla="*/ 85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76 h 21600"/>
                <a:gd name="T26" fmla="*/ 18424 w 21600"/>
                <a:gd name="T27" fmla="*/ 184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14" name="Freeform 134"/>
            <p:cNvSpPr>
              <a:spLocks/>
            </p:cNvSpPr>
            <p:nvPr/>
          </p:nvSpPr>
          <p:spPr bwMode="auto">
            <a:xfrm>
              <a:off x="1415" y="927"/>
              <a:ext cx="879" cy="819"/>
            </a:xfrm>
            <a:custGeom>
              <a:avLst/>
              <a:gdLst>
                <a:gd name="T0" fmla="*/ 0 w 873"/>
                <a:gd name="T1" fmla="*/ 473 h 816"/>
                <a:gd name="T2" fmla="*/ 27 w 873"/>
                <a:gd name="T3" fmla="*/ 461 h 816"/>
                <a:gd name="T4" fmla="*/ 84 w 873"/>
                <a:gd name="T5" fmla="*/ 413 h 816"/>
                <a:gd name="T6" fmla="*/ 156 w 873"/>
                <a:gd name="T7" fmla="*/ 364 h 816"/>
                <a:gd name="T8" fmla="*/ 232 w 873"/>
                <a:gd name="T9" fmla="*/ 304 h 816"/>
                <a:gd name="T10" fmla="*/ 280 w 873"/>
                <a:gd name="T11" fmla="*/ 277 h 816"/>
                <a:gd name="T12" fmla="*/ 334 w 873"/>
                <a:gd name="T13" fmla="*/ 238 h 816"/>
                <a:gd name="T14" fmla="*/ 373 w 873"/>
                <a:gd name="T15" fmla="*/ 220 h 816"/>
                <a:gd name="T16" fmla="*/ 439 w 873"/>
                <a:gd name="T17" fmla="*/ 178 h 816"/>
                <a:gd name="T18" fmla="*/ 517 w 873"/>
                <a:gd name="T19" fmla="*/ 105 h 816"/>
                <a:gd name="T20" fmla="*/ 547 w 873"/>
                <a:gd name="T21" fmla="*/ 87 h 816"/>
                <a:gd name="T22" fmla="*/ 556 w 873"/>
                <a:gd name="T23" fmla="*/ 81 h 816"/>
                <a:gd name="T24" fmla="*/ 616 w 873"/>
                <a:gd name="T25" fmla="*/ 42 h 816"/>
                <a:gd name="T26" fmla="*/ 671 w 873"/>
                <a:gd name="T27" fmla="*/ 0 h 816"/>
                <a:gd name="T28" fmla="*/ 734 w 873"/>
                <a:gd name="T29" fmla="*/ 42 h 816"/>
                <a:gd name="T30" fmla="*/ 779 w 873"/>
                <a:gd name="T31" fmla="*/ 93 h 816"/>
                <a:gd name="T32" fmla="*/ 800 w 873"/>
                <a:gd name="T33" fmla="*/ 114 h 816"/>
                <a:gd name="T34" fmla="*/ 848 w 873"/>
                <a:gd name="T35" fmla="*/ 232 h 816"/>
                <a:gd name="T36" fmla="*/ 860 w 873"/>
                <a:gd name="T37" fmla="*/ 274 h 816"/>
                <a:gd name="T38" fmla="*/ 869 w 873"/>
                <a:gd name="T39" fmla="*/ 301 h 816"/>
                <a:gd name="T40" fmla="*/ 869 w 873"/>
                <a:gd name="T41" fmla="*/ 416 h 816"/>
                <a:gd name="T42" fmla="*/ 830 w 873"/>
                <a:gd name="T43" fmla="*/ 437 h 816"/>
                <a:gd name="T44" fmla="*/ 755 w 873"/>
                <a:gd name="T45" fmla="*/ 503 h 816"/>
                <a:gd name="T46" fmla="*/ 725 w 873"/>
                <a:gd name="T47" fmla="*/ 536 h 816"/>
                <a:gd name="T48" fmla="*/ 677 w 873"/>
                <a:gd name="T49" fmla="*/ 587 h 816"/>
                <a:gd name="T50" fmla="*/ 659 w 873"/>
                <a:gd name="T51" fmla="*/ 596 h 816"/>
                <a:gd name="T52" fmla="*/ 631 w 873"/>
                <a:gd name="T53" fmla="*/ 623 h 816"/>
                <a:gd name="T54" fmla="*/ 622 w 873"/>
                <a:gd name="T55" fmla="*/ 629 h 816"/>
                <a:gd name="T56" fmla="*/ 595 w 873"/>
                <a:gd name="T57" fmla="*/ 650 h 816"/>
                <a:gd name="T58" fmla="*/ 571 w 873"/>
                <a:gd name="T59" fmla="*/ 677 h 816"/>
                <a:gd name="T60" fmla="*/ 496 w 873"/>
                <a:gd name="T61" fmla="*/ 756 h 816"/>
                <a:gd name="T62" fmla="*/ 451 w 873"/>
                <a:gd name="T63" fmla="*/ 819 h 816"/>
                <a:gd name="T64" fmla="*/ 481 w 873"/>
                <a:gd name="T65" fmla="*/ 744 h 816"/>
                <a:gd name="T66" fmla="*/ 493 w 873"/>
                <a:gd name="T67" fmla="*/ 708 h 816"/>
                <a:gd name="T68" fmla="*/ 499 w 873"/>
                <a:gd name="T69" fmla="*/ 690 h 816"/>
                <a:gd name="T70" fmla="*/ 475 w 873"/>
                <a:gd name="T71" fmla="*/ 665 h 816"/>
                <a:gd name="T72" fmla="*/ 430 w 873"/>
                <a:gd name="T73" fmla="*/ 533 h 816"/>
                <a:gd name="T74" fmla="*/ 370 w 873"/>
                <a:gd name="T75" fmla="*/ 467 h 816"/>
                <a:gd name="T76" fmla="*/ 259 w 873"/>
                <a:gd name="T77" fmla="*/ 419 h 816"/>
                <a:gd name="T78" fmla="*/ 192 w 873"/>
                <a:gd name="T79" fmla="*/ 394 h 816"/>
                <a:gd name="T80" fmla="*/ 96 w 873"/>
                <a:gd name="T81" fmla="*/ 410 h 816"/>
                <a:gd name="T82" fmla="*/ 69 w 873"/>
                <a:gd name="T83" fmla="*/ 425 h 816"/>
                <a:gd name="T84" fmla="*/ 51 w 873"/>
                <a:gd name="T85" fmla="*/ 434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7" name="Group 135"/>
          <p:cNvGrpSpPr>
            <a:grpSpLocks/>
          </p:cNvGrpSpPr>
          <p:nvPr/>
        </p:nvGrpSpPr>
        <p:grpSpPr bwMode="auto">
          <a:xfrm rot="7074528">
            <a:off x="4669005" y="6124826"/>
            <a:ext cx="315829" cy="106781"/>
            <a:chOff x="1344" y="948"/>
            <a:chExt cx="963" cy="972"/>
          </a:xfrm>
        </p:grpSpPr>
        <p:sp>
          <p:nvSpPr>
            <p:cNvPr id="46216" name="AutoShape 136"/>
            <p:cNvSpPr>
              <a:spLocks noChangeArrowheads="1"/>
            </p:cNvSpPr>
            <p:nvPr/>
          </p:nvSpPr>
          <p:spPr bwMode="auto">
            <a:xfrm>
              <a:off x="1334" y="1320"/>
              <a:ext cx="578" cy="575"/>
            </a:xfrm>
            <a:custGeom>
              <a:avLst/>
              <a:gdLst>
                <a:gd name="T0" fmla="*/ 288 w 21600"/>
                <a:gd name="T1" fmla="*/ 0 h 21600"/>
                <a:gd name="T2" fmla="*/ 84 w 21600"/>
                <a:gd name="T3" fmla="*/ 84 h 21600"/>
                <a:gd name="T4" fmla="*/ 0 w 21600"/>
                <a:gd name="T5" fmla="*/ 288 h 21600"/>
                <a:gd name="T6" fmla="*/ 84 w 21600"/>
                <a:gd name="T7" fmla="*/ 491 h 21600"/>
                <a:gd name="T8" fmla="*/ 288 w 21600"/>
                <a:gd name="T9" fmla="*/ 575 h 21600"/>
                <a:gd name="T10" fmla="*/ 492 w 21600"/>
                <a:gd name="T11" fmla="*/ 491 h 21600"/>
                <a:gd name="T12" fmla="*/ 576 w 21600"/>
                <a:gd name="T13" fmla="*/ 288 h 21600"/>
                <a:gd name="T14" fmla="*/ 492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5 h 21600"/>
                <a:gd name="T26" fmla="*/ 18450 w 21600"/>
                <a:gd name="T27" fmla="*/ 184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17" name="Freeform 137"/>
            <p:cNvSpPr>
              <a:spLocks/>
            </p:cNvSpPr>
            <p:nvPr/>
          </p:nvSpPr>
          <p:spPr bwMode="auto">
            <a:xfrm>
              <a:off x="1424" y="930"/>
              <a:ext cx="871" cy="808"/>
            </a:xfrm>
            <a:custGeom>
              <a:avLst/>
              <a:gdLst>
                <a:gd name="T0" fmla="*/ 0 w 873"/>
                <a:gd name="T1" fmla="*/ 474 h 816"/>
                <a:gd name="T2" fmla="*/ 27 w 873"/>
                <a:gd name="T3" fmla="*/ 462 h 816"/>
                <a:gd name="T4" fmla="*/ 84 w 873"/>
                <a:gd name="T5" fmla="*/ 414 h 816"/>
                <a:gd name="T6" fmla="*/ 156 w 873"/>
                <a:gd name="T7" fmla="*/ 365 h 816"/>
                <a:gd name="T8" fmla="*/ 230 w 873"/>
                <a:gd name="T9" fmla="*/ 305 h 816"/>
                <a:gd name="T10" fmla="*/ 278 w 873"/>
                <a:gd name="T11" fmla="*/ 278 h 816"/>
                <a:gd name="T12" fmla="*/ 332 w 873"/>
                <a:gd name="T13" fmla="*/ 238 h 816"/>
                <a:gd name="T14" fmla="*/ 371 w 873"/>
                <a:gd name="T15" fmla="*/ 220 h 816"/>
                <a:gd name="T16" fmla="*/ 437 w 873"/>
                <a:gd name="T17" fmla="*/ 178 h 816"/>
                <a:gd name="T18" fmla="*/ 515 w 873"/>
                <a:gd name="T19" fmla="*/ 106 h 816"/>
                <a:gd name="T20" fmla="*/ 545 w 873"/>
                <a:gd name="T21" fmla="*/ 88 h 816"/>
                <a:gd name="T22" fmla="*/ 554 w 873"/>
                <a:gd name="T23" fmla="*/ 81 h 816"/>
                <a:gd name="T24" fmla="*/ 614 w 873"/>
                <a:gd name="T25" fmla="*/ 42 h 816"/>
                <a:gd name="T26" fmla="*/ 667 w 873"/>
                <a:gd name="T27" fmla="*/ 0 h 816"/>
                <a:gd name="T28" fmla="*/ 730 w 873"/>
                <a:gd name="T29" fmla="*/ 42 h 816"/>
                <a:gd name="T30" fmla="*/ 775 w 873"/>
                <a:gd name="T31" fmla="*/ 94 h 816"/>
                <a:gd name="T32" fmla="*/ 796 w 873"/>
                <a:gd name="T33" fmla="*/ 115 h 816"/>
                <a:gd name="T34" fmla="*/ 844 w 873"/>
                <a:gd name="T35" fmla="*/ 232 h 816"/>
                <a:gd name="T36" fmla="*/ 856 w 873"/>
                <a:gd name="T37" fmla="*/ 275 h 816"/>
                <a:gd name="T38" fmla="*/ 865 w 873"/>
                <a:gd name="T39" fmla="*/ 302 h 816"/>
                <a:gd name="T40" fmla="*/ 865 w 873"/>
                <a:gd name="T41" fmla="*/ 417 h 816"/>
                <a:gd name="T42" fmla="*/ 826 w 873"/>
                <a:gd name="T43" fmla="*/ 438 h 816"/>
                <a:gd name="T44" fmla="*/ 751 w 873"/>
                <a:gd name="T45" fmla="*/ 504 h 816"/>
                <a:gd name="T46" fmla="*/ 721 w 873"/>
                <a:gd name="T47" fmla="*/ 537 h 816"/>
                <a:gd name="T48" fmla="*/ 673 w 873"/>
                <a:gd name="T49" fmla="*/ 589 h 816"/>
                <a:gd name="T50" fmla="*/ 655 w 873"/>
                <a:gd name="T51" fmla="*/ 598 h 816"/>
                <a:gd name="T52" fmla="*/ 629 w 873"/>
                <a:gd name="T53" fmla="*/ 625 h 816"/>
                <a:gd name="T54" fmla="*/ 620 w 873"/>
                <a:gd name="T55" fmla="*/ 631 h 816"/>
                <a:gd name="T56" fmla="*/ 593 w 873"/>
                <a:gd name="T57" fmla="*/ 652 h 816"/>
                <a:gd name="T58" fmla="*/ 569 w 873"/>
                <a:gd name="T59" fmla="*/ 679 h 816"/>
                <a:gd name="T60" fmla="*/ 494 w 873"/>
                <a:gd name="T61" fmla="*/ 758 h 816"/>
                <a:gd name="T62" fmla="*/ 449 w 873"/>
                <a:gd name="T63" fmla="*/ 821 h 816"/>
                <a:gd name="T64" fmla="*/ 479 w 873"/>
                <a:gd name="T65" fmla="*/ 746 h 816"/>
                <a:gd name="T66" fmla="*/ 491 w 873"/>
                <a:gd name="T67" fmla="*/ 709 h 816"/>
                <a:gd name="T68" fmla="*/ 497 w 873"/>
                <a:gd name="T69" fmla="*/ 691 h 816"/>
                <a:gd name="T70" fmla="*/ 473 w 873"/>
                <a:gd name="T71" fmla="*/ 667 h 816"/>
                <a:gd name="T72" fmla="*/ 428 w 873"/>
                <a:gd name="T73" fmla="*/ 534 h 816"/>
                <a:gd name="T74" fmla="*/ 368 w 873"/>
                <a:gd name="T75" fmla="*/ 468 h 816"/>
                <a:gd name="T76" fmla="*/ 257 w 873"/>
                <a:gd name="T77" fmla="*/ 420 h 816"/>
                <a:gd name="T78" fmla="*/ 192 w 873"/>
                <a:gd name="T79" fmla="*/ 395 h 816"/>
                <a:gd name="T80" fmla="*/ 96 w 873"/>
                <a:gd name="T81" fmla="*/ 411 h 816"/>
                <a:gd name="T82" fmla="*/ 69 w 873"/>
                <a:gd name="T83" fmla="*/ 426 h 816"/>
                <a:gd name="T84" fmla="*/ 51 w 873"/>
                <a:gd name="T85" fmla="*/ 435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8" name="Group 138"/>
          <p:cNvGrpSpPr>
            <a:grpSpLocks/>
          </p:cNvGrpSpPr>
          <p:nvPr/>
        </p:nvGrpSpPr>
        <p:grpSpPr bwMode="auto">
          <a:xfrm rot="-8658723">
            <a:off x="5277352" y="6000751"/>
            <a:ext cx="168442" cy="105276"/>
            <a:chOff x="1344" y="948"/>
            <a:chExt cx="963" cy="972"/>
          </a:xfrm>
        </p:grpSpPr>
        <p:sp>
          <p:nvSpPr>
            <p:cNvPr id="46219" name="AutoShape 139"/>
            <p:cNvSpPr>
              <a:spLocks noChangeArrowheads="1"/>
            </p:cNvSpPr>
            <p:nvPr/>
          </p:nvSpPr>
          <p:spPr bwMode="auto">
            <a:xfrm>
              <a:off x="1407" y="1362"/>
              <a:ext cx="576" cy="583"/>
            </a:xfrm>
            <a:custGeom>
              <a:avLst/>
              <a:gdLst>
                <a:gd name="T0" fmla="*/ 288 w 21600"/>
                <a:gd name="T1" fmla="*/ 0 h 21600"/>
                <a:gd name="T2" fmla="*/ 84 w 21600"/>
                <a:gd name="T3" fmla="*/ 84 h 21600"/>
                <a:gd name="T4" fmla="*/ 0 w 21600"/>
                <a:gd name="T5" fmla="*/ 287 h 21600"/>
                <a:gd name="T6" fmla="*/ 84 w 21600"/>
                <a:gd name="T7" fmla="*/ 490 h 21600"/>
                <a:gd name="T8" fmla="*/ 288 w 21600"/>
                <a:gd name="T9" fmla="*/ 574 h 21600"/>
                <a:gd name="T10" fmla="*/ 492 w 21600"/>
                <a:gd name="T11" fmla="*/ 490 h 21600"/>
                <a:gd name="T12" fmla="*/ 576 w 21600"/>
                <a:gd name="T13" fmla="*/ 287 h 21600"/>
                <a:gd name="T14" fmla="*/ 492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61 h 21600"/>
                <a:gd name="T26" fmla="*/ 18450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20" name="Freeform 140"/>
            <p:cNvSpPr>
              <a:spLocks/>
            </p:cNvSpPr>
            <p:nvPr/>
          </p:nvSpPr>
          <p:spPr bwMode="auto">
            <a:xfrm>
              <a:off x="1451" y="1008"/>
              <a:ext cx="877" cy="805"/>
            </a:xfrm>
            <a:custGeom>
              <a:avLst/>
              <a:gdLst>
                <a:gd name="T0" fmla="*/ 0 w 873"/>
                <a:gd name="T1" fmla="*/ 468 h 816"/>
                <a:gd name="T2" fmla="*/ 27 w 873"/>
                <a:gd name="T3" fmla="*/ 456 h 816"/>
                <a:gd name="T4" fmla="*/ 84 w 873"/>
                <a:gd name="T5" fmla="*/ 408 h 816"/>
                <a:gd name="T6" fmla="*/ 157 w 873"/>
                <a:gd name="T7" fmla="*/ 360 h 816"/>
                <a:gd name="T8" fmla="*/ 232 w 873"/>
                <a:gd name="T9" fmla="*/ 301 h 816"/>
                <a:gd name="T10" fmla="*/ 280 w 873"/>
                <a:gd name="T11" fmla="*/ 274 h 816"/>
                <a:gd name="T12" fmla="*/ 335 w 873"/>
                <a:gd name="T13" fmla="*/ 235 h 816"/>
                <a:gd name="T14" fmla="*/ 374 w 873"/>
                <a:gd name="T15" fmla="*/ 217 h 816"/>
                <a:gd name="T16" fmla="*/ 440 w 873"/>
                <a:gd name="T17" fmla="*/ 176 h 816"/>
                <a:gd name="T18" fmla="*/ 518 w 873"/>
                <a:gd name="T19" fmla="*/ 104 h 816"/>
                <a:gd name="T20" fmla="*/ 549 w 873"/>
                <a:gd name="T21" fmla="*/ 86 h 816"/>
                <a:gd name="T22" fmla="*/ 558 w 873"/>
                <a:gd name="T23" fmla="*/ 80 h 816"/>
                <a:gd name="T24" fmla="*/ 618 w 873"/>
                <a:gd name="T25" fmla="*/ 42 h 816"/>
                <a:gd name="T26" fmla="*/ 672 w 873"/>
                <a:gd name="T27" fmla="*/ 0 h 816"/>
                <a:gd name="T28" fmla="*/ 735 w 873"/>
                <a:gd name="T29" fmla="*/ 42 h 816"/>
                <a:gd name="T30" fmla="*/ 781 w 873"/>
                <a:gd name="T31" fmla="*/ 92 h 816"/>
                <a:gd name="T32" fmla="*/ 802 w 873"/>
                <a:gd name="T33" fmla="*/ 113 h 816"/>
                <a:gd name="T34" fmla="*/ 850 w 873"/>
                <a:gd name="T35" fmla="*/ 229 h 816"/>
                <a:gd name="T36" fmla="*/ 862 w 873"/>
                <a:gd name="T37" fmla="*/ 271 h 816"/>
                <a:gd name="T38" fmla="*/ 871 w 873"/>
                <a:gd name="T39" fmla="*/ 298 h 816"/>
                <a:gd name="T40" fmla="*/ 871 w 873"/>
                <a:gd name="T41" fmla="*/ 411 h 816"/>
                <a:gd name="T42" fmla="*/ 832 w 873"/>
                <a:gd name="T43" fmla="*/ 432 h 816"/>
                <a:gd name="T44" fmla="*/ 756 w 873"/>
                <a:gd name="T45" fmla="*/ 497 h 816"/>
                <a:gd name="T46" fmla="*/ 726 w 873"/>
                <a:gd name="T47" fmla="*/ 530 h 816"/>
                <a:gd name="T48" fmla="*/ 678 w 873"/>
                <a:gd name="T49" fmla="*/ 581 h 816"/>
                <a:gd name="T50" fmla="*/ 660 w 873"/>
                <a:gd name="T51" fmla="*/ 590 h 816"/>
                <a:gd name="T52" fmla="*/ 633 w 873"/>
                <a:gd name="T53" fmla="*/ 616 h 816"/>
                <a:gd name="T54" fmla="*/ 624 w 873"/>
                <a:gd name="T55" fmla="*/ 622 h 816"/>
                <a:gd name="T56" fmla="*/ 597 w 873"/>
                <a:gd name="T57" fmla="*/ 643 h 816"/>
                <a:gd name="T58" fmla="*/ 573 w 873"/>
                <a:gd name="T59" fmla="*/ 670 h 816"/>
                <a:gd name="T60" fmla="*/ 497 w 873"/>
                <a:gd name="T61" fmla="*/ 747 h 816"/>
                <a:gd name="T62" fmla="*/ 452 w 873"/>
                <a:gd name="T63" fmla="*/ 810 h 816"/>
                <a:gd name="T64" fmla="*/ 482 w 873"/>
                <a:gd name="T65" fmla="*/ 736 h 816"/>
                <a:gd name="T66" fmla="*/ 494 w 873"/>
                <a:gd name="T67" fmla="*/ 700 h 816"/>
                <a:gd name="T68" fmla="*/ 500 w 873"/>
                <a:gd name="T69" fmla="*/ 682 h 816"/>
                <a:gd name="T70" fmla="*/ 476 w 873"/>
                <a:gd name="T71" fmla="*/ 658 h 816"/>
                <a:gd name="T72" fmla="*/ 431 w 873"/>
                <a:gd name="T73" fmla="*/ 527 h 816"/>
                <a:gd name="T74" fmla="*/ 371 w 873"/>
                <a:gd name="T75" fmla="*/ 462 h 816"/>
                <a:gd name="T76" fmla="*/ 259 w 873"/>
                <a:gd name="T77" fmla="*/ 414 h 816"/>
                <a:gd name="T78" fmla="*/ 193 w 873"/>
                <a:gd name="T79" fmla="*/ 390 h 816"/>
                <a:gd name="T80" fmla="*/ 96 w 873"/>
                <a:gd name="T81" fmla="*/ 405 h 816"/>
                <a:gd name="T82" fmla="*/ 69 w 873"/>
                <a:gd name="T83" fmla="*/ 420 h 816"/>
                <a:gd name="T84" fmla="*/ 51 w 873"/>
                <a:gd name="T85" fmla="*/ 429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59" name="Group 141"/>
          <p:cNvGrpSpPr>
            <a:grpSpLocks/>
          </p:cNvGrpSpPr>
          <p:nvPr/>
        </p:nvGrpSpPr>
        <p:grpSpPr bwMode="auto">
          <a:xfrm rot="1855931">
            <a:off x="2934202" y="6281989"/>
            <a:ext cx="145882" cy="124827"/>
            <a:chOff x="1344" y="948"/>
            <a:chExt cx="963" cy="972"/>
          </a:xfrm>
        </p:grpSpPr>
        <p:sp>
          <p:nvSpPr>
            <p:cNvPr id="46222" name="AutoShape 142"/>
            <p:cNvSpPr>
              <a:spLocks noChangeArrowheads="1"/>
            </p:cNvSpPr>
            <p:nvPr/>
          </p:nvSpPr>
          <p:spPr bwMode="auto">
            <a:xfrm>
              <a:off x="1309" y="1323"/>
              <a:ext cx="576" cy="574"/>
            </a:xfrm>
            <a:custGeom>
              <a:avLst/>
              <a:gdLst>
                <a:gd name="T0" fmla="*/ 288 w 21600"/>
                <a:gd name="T1" fmla="*/ 0 h 21600"/>
                <a:gd name="T2" fmla="*/ 84 w 21600"/>
                <a:gd name="T3" fmla="*/ 85 h 21600"/>
                <a:gd name="T4" fmla="*/ 0 w 21600"/>
                <a:gd name="T5" fmla="*/ 289 h 21600"/>
                <a:gd name="T6" fmla="*/ 84 w 21600"/>
                <a:gd name="T7" fmla="*/ 493 h 21600"/>
                <a:gd name="T8" fmla="*/ 288 w 21600"/>
                <a:gd name="T9" fmla="*/ 578 h 21600"/>
                <a:gd name="T10" fmla="*/ 492 w 21600"/>
                <a:gd name="T11" fmla="*/ 493 h 21600"/>
                <a:gd name="T12" fmla="*/ 576 w 21600"/>
                <a:gd name="T13" fmla="*/ 289 h 21600"/>
                <a:gd name="T14" fmla="*/ 492 w 21600"/>
                <a:gd name="T15" fmla="*/ 85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76 h 21600"/>
                <a:gd name="T26" fmla="*/ 18450 w 21600"/>
                <a:gd name="T27" fmla="*/ 184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23" name="Freeform 143"/>
            <p:cNvSpPr>
              <a:spLocks/>
            </p:cNvSpPr>
            <p:nvPr/>
          </p:nvSpPr>
          <p:spPr bwMode="auto">
            <a:xfrm>
              <a:off x="1432" y="945"/>
              <a:ext cx="874" cy="808"/>
            </a:xfrm>
            <a:custGeom>
              <a:avLst/>
              <a:gdLst>
                <a:gd name="T0" fmla="*/ 0 w 873"/>
                <a:gd name="T1" fmla="*/ 469 h 816"/>
                <a:gd name="T2" fmla="*/ 27 w 873"/>
                <a:gd name="T3" fmla="*/ 457 h 816"/>
                <a:gd name="T4" fmla="*/ 84 w 873"/>
                <a:gd name="T5" fmla="*/ 409 h 816"/>
                <a:gd name="T6" fmla="*/ 156 w 873"/>
                <a:gd name="T7" fmla="*/ 361 h 816"/>
                <a:gd name="T8" fmla="*/ 231 w 873"/>
                <a:gd name="T9" fmla="*/ 302 h 816"/>
                <a:gd name="T10" fmla="*/ 279 w 873"/>
                <a:gd name="T11" fmla="*/ 275 h 816"/>
                <a:gd name="T12" fmla="*/ 333 w 873"/>
                <a:gd name="T13" fmla="*/ 236 h 816"/>
                <a:gd name="T14" fmla="*/ 372 w 873"/>
                <a:gd name="T15" fmla="*/ 218 h 816"/>
                <a:gd name="T16" fmla="*/ 439 w 873"/>
                <a:gd name="T17" fmla="*/ 176 h 816"/>
                <a:gd name="T18" fmla="*/ 517 w 873"/>
                <a:gd name="T19" fmla="*/ 104 h 816"/>
                <a:gd name="T20" fmla="*/ 547 w 873"/>
                <a:gd name="T21" fmla="*/ 87 h 816"/>
                <a:gd name="T22" fmla="*/ 556 w 873"/>
                <a:gd name="T23" fmla="*/ 81 h 816"/>
                <a:gd name="T24" fmla="*/ 616 w 873"/>
                <a:gd name="T25" fmla="*/ 42 h 816"/>
                <a:gd name="T26" fmla="*/ 670 w 873"/>
                <a:gd name="T27" fmla="*/ 0 h 816"/>
                <a:gd name="T28" fmla="*/ 733 w 873"/>
                <a:gd name="T29" fmla="*/ 42 h 816"/>
                <a:gd name="T30" fmla="*/ 778 w 873"/>
                <a:gd name="T31" fmla="*/ 93 h 816"/>
                <a:gd name="T32" fmla="*/ 799 w 873"/>
                <a:gd name="T33" fmla="*/ 113 h 816"/>
                <a:gd name="T34" fmla="*/ 847 w 873"/>
                <a:gd name="T35" fmla="*/ 230 h 816"/>
                <a:gd name="T36" fmla="*/ 859 w 873"/>
                <a:gd name="T37" fmla="*/ 272 h 816"/>
                <a:gd name="T38" fmla="*/ 868 w 873"/>
                <a:gd name="T39" fmla="*/ 299 h 816"/>
                <a:gd name="T40" fmla="*/ 868 w 873"/>
                <a:gd name="T41" fmla="*/ 412 h 816"/>
                <a:gd name="T42" fmla="*/ 829 w 873"/>
                <a:gd name="T43" fmla="*/ 433 h 816"/>
                <a:gd name="T44" fmla="*/ 754 w 873"/>
                <a:gd name="T45" fmla="*/ 499 h 816"/>
                <a:gd name="T46" fmla="*/ 724 w 873"/>
                <a:gd name="T47" fmla="*/ 531 h 816"/>
                <a:gd name="T48" fmla="*/ 676 w 873"/>
                <a:gd name="T49" fmla="*/ 582 h 816"/>
                <a:gd name="T50" fmla="*/ 658 w 873"/>
                <a:gd name="T51" fmla="*/ 591 h 816"/>
                <a:gd name="T52" fmla="*/ 631 w 873"/>
                <a:gd name="T53" fmla="*/ 618 h 816"/>
                <a:gd name="T54" fmla="*/ 622 w 873"/>
                <a:gd name="T55" fmla="*/ 624 h 816"/>
                <a:gd name="T56" fmla="*/ 595 w 873"/>
                <a:gd name="T57" fmla="*/ 645 h 816"/>
                <a:gd name="T58" fmla="*/ 571 w 873"/>
                <a:gd name="T59" fmla="*/ 672 h 816"/>
                <a:gd name="T60" fmla="*/ 496 w 873"/>
                <a:gd name="T61" fmla="*/ 749 h 816"/>
                <a:gd name="T62" fmla="*/ 451 w 873"/>
                <a:gd name="T63" fmla="*/ 812 h 816"/>
                <a:gd name="T64" fmla="*/ 481 w 873"/>
                <a:gd name="T65" fmla="*/ 737 h 816"/>
                <a:gd name="T66" fmla="*/ 493 w 873"/>
                <a:gd name="T67" fmla="*/ 702 h 816"/>
                <a:gd name="T68" fmla="*/ 499 w 873"/>
                <a:gd name="T69" fmla="*/ 684 h 816"/>
                <a:gd name="T70" fmla="*/ 475 w 873"/>
                <a:gd name="T71" fmla="*/ 660 h 816"/>
                <a:gd name="T72" fmla="*/ 429 w 873"/>
                <a:gd name="T73" fmla="*/ 528 h 816"/>
                <a:gd name="T74" fmla="*/ 369 w 873"/>
                <a:gd name="T75" fmla="*/ 463 h 816"/>
                <a:gd name="T76" fmla="*/ 258 w 873"/>
                <a:gd name="T77" fmla="*/ 415 h 816"/>
                <a:gd name="T78" fmla="*/ 192 w 873"/>
                <a:gd name="T79" fmla="*/ 391 h 816"/>
                <a:gd name="T80" fmla="*/ 96 w 873"/>
                <a:gd name="T81" fmla="*/ 406 h 816"/>
                <a:gd name="T82" fmla="*/ 69 w 873"/>
                <a:gd name="T83" fmla="*/ 421 h 816"/>
                <a:gd name="T84" fmla="*/ 51 w 873"/>
                <a:gd name="T85" fmla="*/ 430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sp>
        <p:nvSpPr>
          <p:cNvPr id="46224" name="Freeform 144"/>
          <p:cNvSpPr>
            <a:spLocks/>
          </p:cNvSpPr>
          <p:nvPr/>
        </p:nvSpPr>
        <p:spPr bwMode="auto">
          <a:xfrm>
            <a:off x="3734302" y="6068428"/>
            <a:ext cx="120316" cy="123324"/>
          </a:xfrm>
          <a:custGeom>
            <a:avLst/>
            <a:gdLst>
              <a:gd name="T0" fmla="*/ 0 w 68"/>
              <a:gd name="T1" fmla="*/ 26194 h 56"/>
              <a:gd name="T2" fmla="*/ 59765 w 68"/>
              <a:gd name="T3" fmla="*/ 8731 h 56"/>
              <a:gd name="T4" fmla="*/ 89647 w 68"/>
              <a:gd name="T5" fmla="*/ 0 h 56"/>
              <a:gd name="T6" fmla="*/ 112059 w 68"/>
              <a:gd name="T7" fmla="*/ 17462 h 56"/>
              <a:gd name="T8" fmla="*/ 127000 w 68"/>
              <a:gd name="T9" fmla="*/ 69850 h 56"/>
              <a:gd name="T10" fmla="*/ 67235 w 68"/>
              <a:gd name="T11" fmla="*/ 122237 h 56"/>
              <a:gd name="T12" fmla="*/ 0 w 68"/>
              <a:gd name="T13" fmla="*/ 26194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56">
                <a:moveTo>
                  <a:pt x="0" y="12"/>
                </a:moveTo>
                <a:cubicBezTo>
                  <a:pt x="11" y="9"/>
                  <a:pt x="21" y="7"/>
                  <a:pt x="32" y="4"/>
                </a:cubicBezTo>
                <a:cubicBezTo>
                  <a:pt x="37" y="3"/>
                  <a:pt x="48" y="0"/>
                  <a:pt x="48" y="0"/>
                </a:cubicBezTo>
                <a:cubicBezTo>
                  <a:pt x="52" y="3"/>
                  <a:pt x="57" y="4"/>
                  <a:pt x="60" y="8"/>
                </a:cubicBezTo>
                <a:cubicBezTo>
                  <a:pt x="64" y="15"/>
                  <a:pt x="68" y="32"/>
                  <a:pt x="68" y="32"/>
                </a:cubicBezTo>
                <a:cubicBezTo>
                  <a:pt x="62" y="49"/>
                  <a:pt x="52" y="51"/>
                  <a:pt x="36" y="56"/>
                </a:cubicBezTo>
                <a:cubicBezTo>
                  <a:pt x="4" y="34"/>
                  <a:pt x="16" y="49"/>
                  <a:pt x="0" y="1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25" name="Freeform 145"/>
          <p:cNvSpPr>
            <a:spLocks/>
          </p:cNvSpPr>
          <p:nvPr/>
        </p:nvSpPr>
        <p:spPr bwMode="auto">
          <a:xfrm>
            <a:off x="3774908" y="5936081"/>
            <a:ext cx="177466" cy="184985"/>
          </a:xfrm>
          <a:custGeom>
            <a:avLst/>
            <a:gdLst>
              <a:gd name="T0" fmla="*/ 89916 w 100"/>
              <a:gd name="T1" fmla="*/ 19666 h 85"/>
              <a:gd name="T2" fmla="*/ 172339 w 100"/>
              <a:gd name="T3" fmla="*/ 19666 h 85"/>
              <a:gd name="T4" fmla="*/ 187325 w 100"/>
              <a:gd name="T5" fmla="*/ 72110 h 85"/>
              <a:gd name="T6" fmla="*/ 74930 w 100"/>
              <a:gd name="T7" fmla="*/ 115812 h 85"/>
              <a:gd name="T8" fmla="*/ 104902 w 100"/>
              <a:gd name="T9" fmla="*/ 19666 h 85"/>
              <a:gd name="T10" fmla="*/ 89916 w 100"/>
              <a:gd name="T11" fmla="*/ 19666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85">
                <a:moveTo>
                  <a:pt x="48" y="9"/>
                </a:moveTo>
                <a:cubicBezTo>
                  <a:pt x="59" y="7"/>
                  <a:pt x="82" y="0"/>
                  <a:pt x="92" y="9"/>
                </a:cubicBezTo>
                <a:cubicBezTo>
                  <a:pt x="98" y="15"/>
                  <a:pt x="100" y="33"/>
                  <a:pt x="100" y="33"/>
                </a:cubicBezTo>
                <a:cubicBezTo>
                  <a:pt x="94" y="56"/>
                  <a:pt x="92" y="85"/>
                  <a:pt x="40" y="53"/>
                </a:cubicBezTo>
                <a:cubicBezTo>
                  <a:pt x="0" y="28"/>
                  <a:pt x="52" y="17"/>
                  <a:pt x="56" y="9"/>
                </a:cubicBezTo>
                <a:cubicBezTo>
                  <a:pt x="57" y="7"/>
                  <a:pt x="51" y="9"/>
                  <a:pt x="48"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26" name="Freeform 146"/>
          <p:cNvSpPr>
            <a:spLocks/>
          </p:cNvSpPr>
          <p:nvPr/>
        </p:nvSpPr>
        <p:spPr bwMode="auto">
          <a:xfrm>
            <a:off x="3496678" y="6131594"/>
            <a:ext cx="221080" cy="215064"/>
          </a:xfrm>
          <a:custGeom>
            <a:avLst/>
            <a:gdLst>
              <a:gd name="T0" fmla="*/ 57414 w 126"/>
              <a:gd name="T1" fmla="*/ 44061 h 98"/>
              <a:gd name="T2" fmla="*/ 205581 w 126"/>
              <a:gd name="T3" fmla="*/ 44061 h 98"/>
              <a:gd name="T4" fmla="*/ 212989 w 126"/>
              <a:gd name="T5" fmla="*/ 132184 h 98"/>
              <a:gd name="T6" fmla="*/ 190764 w 126"/>
              <a:gd name="T7" fmla="*/ 140996 h 98"/>
              <a:gd name="T8" fmla="*/ 101864 w 126"/>
              <a:gd name="T9" fmla="*/ 167433 h 98"/>
              <a:gd name="T10" fmla="*/ 27781 w 126"/>
              <a:gd name="T11" fmla="*/ 176245 h 98"/>
              <a:gd name="T12" fmla="*/ 5556 w 126"/>
              <a:gd name="T13" fmla="*/ 123371 h 98"/>
              <a:gd name="T14" fmla="*/ 57414 w 126"/>
              <a:gd name="T15" fmla="*/ 44061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6" h="98">
                <a:moveTo>
                  <a:pt x="31" y="20"/>
                </a:moveTo>
                <a:cubicBezTo>
                  <a:pt x="61" y="0"/>
                  <a:pt x="83" y="1"/>
                  <a:pt x="111" y="20"/>
                </a:cubicBezTo>
                <a:cubicBezTo>
                  <a:pt x="121" y="35"/>
                  <a:pt x="126" y="37"/>
                  <a:pt x="115" y="60"/>
                </a:cubicBezTo>
                <a:cubicBezTo>
                  <a:pt x="113" y="64"/>
                  <a:pt x="107" y="63"/>
                  <a:pt x="103" y="64"/>
                </a:cubicBezTo>
                <a:cubicBezTo>
                  <a:pt x="87" y="68"/>
                  <a:pt x="55" y="76"/>
                  <a:pt x="55" y="76"/>
                </a:cubicBezTo>
                <a:cubicBezTo>
                  <a:pt x="36" y="90"/>
                  <a:pt x="33" y="98"/>
                  <a:pt x="15" y="80"/>
                </a:cubicBezTo>
                <a:cubicBezTo>
                  <a:pt x="12" y="72"/>
                  <a:pt x="4" y="65"/>
                  <a:pt x="3" y="56"/>
                </a:cubicBezTo>
                <a:cubicBezTo>
                  <a:pt x="0" y="39"/>
                  <a:pt x="22" y="29"/>
                  <a:pt x="31" y="2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27" name="Freeform 147"/>
          <p:cNvSpPr>
            <a:spLocks/>
          </p:cNvSpPr>
          <p:nvPr/>
        </p:nvSpPr>
        <p:spPr bwMode="auto">
          <a:xfrm>
            <a:off x="2837949" y="6148137"/>
            <a:ext cx="96253" cy="114300"/>
          </a:xfrm>
          <a:custGeom>
            <a:avLst/>
            <a:gdLst>
              <a:gd name="T0" fmla="*/ 0 w 55"/>
              <a:gd name="T1" fmla="*/ 43962 h 52"/>
              <a:gd name="T2" fmla="*/ 66502 w 55"/>
              <a:gd name="T3" fmla="*/ 0 h 52"/>
              <a:gd name="T4" fmla="*/ 73891 w 55"/>
              <a:gd name="T5" fmla="*/ 105508 h 52"/>
              <a:gd name="T6" fmla="*/ 51724 w 55"/>
              <a:gd name="T7" fmla="*/ 87923 h 52"/>
              <a:gd name="T8" fmla="*/ 0 w 55"/>
              <a:gd name="T9" fmla="*/ 4396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2">
                <a:moveTo>
                  <a:pt x="0" y="20"/>
                </a:moveTo>
                <a:cubicBezTo>
                  <a:pt x="13" y="16"/>
                  <a:pt x="36" y="0"/>
                  <a:pt x="36" y="0"/>
                </a:cubicBezTo>
                <a:cubicBezTo>
                  <a:pt x="47" y="16"/>
                  <a:pt x="55" y="22"/>
                  <a:pt x="40" y="48"/>
                </a:cubicBezTo>
                <a:cubicBezTo>
                  <a:pt x="38" y="52"/>
                  <a:pt x="32" y="43"/>
                  <a:pt x="28" y="40"/>
                </a:cubicBezTo>
                <a:cubicBezTo>
                  <a:pt x="19" y="32"/>
                  <a:pt x="8" y="28"/>
                  <a:pt x="0" y="2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28" name="Freeform 148"/>
          <p:cNvSpPr>
            <a:spLocks/>
          </p:cNvSpPr>
          <p:nvPr/>
        </p:nvSpPr>
        <p:spPr bwMode="auto">
          <a:xfrm>
            <a:off x="3432008" y="6295524"/>
            <a:ext cx="49631" cy="81213"/>
          </a:xfrm>
          <a:custGeom>
            <a:avLst/>
            <a:gdLst>
              <a:gd name="T0" fmla="*/ 0 w 28"/>
              <a:gd name="T1" fmla="*/ 13129 h 37"/>
              <a:gd name="T2" fmla="*/ 52388 w 28"/>
              <a:gd name="T3" fmla="*/ 39387 h 37"/>
              <a:gd name="T4" fmla="*/ 44904 w 28"/>
              <a:gd name="T5" fmla="*/ 65646 h 37"/>
              <a:gd name="T6" fmla="*/ 0 w 28"/>
              <a:gd name="T7" fmla="*/ 13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a:moveTo>
                  <a:pt x="0" y="6"/>
                </a:moveTo>
                <a:cubicBezTo>
                  <a:pt x="17" y="0"/>
                  <a:pt x="22" y="1"/>
                  <a:pt x="28" y="18"/>
                </a:cubicBezTo>
                <a:cubicBezTo>
                  <a:pt x="27" y="22"/>
                  <a:pt x="28" y="28"/>
                  <a:pt x="24" y="30"/>
                </a:cubicBezTo>
                <a:cubicBezTo>
                  <a:pt x="6" y="37"/>
                  <a:pt x="5" y="15"/>
                  <a:pt x="0" y="6"/>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29" name="Freeform 149"/>
          <p:cNvSpPr>
            <a:spLocks/>
          </p:cNvSpPr>
          <p:nvPr/>
        </p:nvSpPr>
        <p:spPr bwMode="auto">
          <a:xfrm>
            <a:off x="3007895" y="6148137"/>
            <a:ext cx="135355" cy="138363"/>
          </a:xfrm>
          <a:custGeom>
            <a:avLst/>
            <a:gdLst>
              <a:gd name="T0" fmla="*/ 7327 w 78"/>
              <a:gd name="T1" fmla="*/ 30692 h 63"/>
              <a:gd name="T2" fmla="*/ 124558 w 78"/>
              <a:gd name="T3" fmla="*/ 13154 h 63"/>
              <a:gd name="T4" fmla="*/ 29308 w 78"/>
              <a:gd name="T5" fmla="*/ 83306 h 63"/>
              <a:gd name="T6" fmla="*/ 0 w 78"/>
              <a:gd name="T7" fmla="*/ 56999 h 63"/>
              <a:gd name="T8" fmla="*/ 7327 w 78"/>
              <a:gd name="T9" fmla="*/ 30692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3">
                <a:moveTo>
                  <a:pt x="4" y="14"/>
                </a:moveTo>
                <a:cubicBezTo>
                  <a:pt x="32" y="0"/>
                  <a:pt x="33" y="2"/>
                  <a:pt x="68" y="6"/>
                </a:cubicBezTo>
                <a:cubicBezTo>
                  <a:pt x="78" y="37"/>
                  <a:pt x="35" y="36"/>
                  <a:pt x="16" y="38"/>
                </a:cubicBezTo>
                <a:cubicBezTo>
                  <a:pt x="8" y="63"/>
                  <a:pt x="4" y="38"/>
                  <a:pt x="0" y="26"/>
                </a:cubicBezTo>
                <a:cubicBezTo>
                  <a:pt x="14" y="16"/>
                  <a:pt x="16" y="20"/>
                  <a:pt x="4" y="14"/>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30" name="Freeform 150"/>
          <p:cNvSpPr>
            <a:spLocks/>
          </p:cNvSpPr>
          <p:nvPr/>
        </p:nvSpPr>
        <p:spPr bwMode="auto">
          <a:xfrm>
            <a:off x="2753729" y="6148138"/>
            <a:ext cx="67677" cy="88733"/>
          </a:xfrm>
          <a:custGeom>
            <a:avLst/>
            <a:gdLst>
              <a:gd name="T0" fmla="*/ 0 w 39"/>
              <a:gd name="T1" fmla="*/ 28188 h 41"/>
              <a:gd name="T2" fmla="*/ 14654 w 39"/>
              <a:gd name="T3" fmla="*/ 88900 h 41"/>
              <a:gd name="T4" fmla="*/ 0 w 39"/>
              <a:gd name="T5" fmla="*/ 28188 h 41"/>
              <a:gd name="T6" fmla="*/ 0 60000 65536"/>
              <a:gd name="T7" fmla="*/ 0 60000 65536"/>
              <a:gd name="T8" fmla="*/ 0 60000 65536"/>
            </a:gdLst>
            <a:ahLst/>
            <a:cxnLst>
              <a:cxn ang="T6">
                <a:pos x="T0" y="T1"/>
              </a:cxn>
              <a:cxn ang="T7">
                <a:pos x="T2" y="T3"/>
              </a:cxn>
              <a:cxn ang="T8">
                <a:pos x="T4" y="T5"/>
              </a:cxn>
            </a:cxnLst>
            <a:rect l="0" t="0" r="r" b="b"/>
            <a:pathLst>
              <a:path w="39" h="41">
                <a:moveTo>
                  <a:pt x="0" y="13"/>
                </a:moveTo>
                <a:cubicBezTo>
                  <a:pt x="38" y="0"/>
                  <a:pt x="39" y="31"/>
                  <a:pt x="8" y="41"/>
                </a:cubicBezTo>
                <a:cubicBezTo>
                  <a:pt x="2" y="24"/>
                  <a:pt x="5" y="33"/>
                  <a:pt x="0" y="13"/>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31" name="Freeform 151"/>
          <p:cNvSpPr>
            <a:spLocks/>
          </p:cNvSpPr>
          <p:nvPr/>
        </p:nvSpPr>
        <p:spPr bwMode="auto">
          <a:xfrm>
            <a:off x="3430505" y="6360195"/>
            <a:ext cx="148890" cy="121819"/>
          </a:xfrm>
          <a:custGeom>
            <a:avLst/>
            <a:gdLst>
              <a:gd name="T0" fmla="*/ 26194 w 84"/>
              <a:gd name="T1" fmla="*/ 43656 h 56"/>
              <a:gd name="T2" fmla="*/ 93549 w 84"/>
              <a:gd name="T3" fmla="*/ 0 h 56"/>
              <a:gd name="T4" fmla="*/ 116001 w 84"/>
              <a:gd name="T5" fmla="*/ 113507 h 56"/>
              <a:gd name="T6" fmla="*/ 33678 w 84"/>
              <a:gd name="T7" fmla="*/ 104775 h 56"/>
              <a:gd name="T8" fmla="*/ 26194 w 84"/>
              <a:gd name="T9" fmla="*/ 4365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56">
                <a:moveTo>
                  <a:pt x="14" y="20"/>
                </a:moveTo>
                <a:cubicBezTo>
                  <a:pt x="42" y="2"/>
                  <a:pt x="29" y="7"/>
                  <a:pt x="50" y="0"/>
                </a:cubicBezTo>
                <a:cubicBezTo>
                  <a:pt x="84" y="7"/>
                  <a:pt x="80" y="25"/>
                  <a:pt x="62" y="52"/>
                </a:cubicBezTo>
                <a:cubicBezTo>
                  <a:pt x="47" y="51"/>
                  <a:pt x="31" y="56"/>
                  <a:pt x="18" y="48"/>
                </a:cubicBezTo>
                <a:cubicBezTo>
                  <a:pt x="0" y="37"/>
                  <a:pt x="50" y="8"/>
                  <a:pt x="14" y="2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32" name="Freeform 152"/>
          <p:cNvSpPr>
            <a:spLocks/>
          </p:cNvSpPr>
          <p:nvPr/>
        </p:nvSpPr>
        <p:spPr bwMode="auto">
          <a:xfrm>
            <a:off x="3346284" y="6148137"/>
            <a:ext cx="157914" cy="154907"/>
          </a:xfrm>
          <a:custGeom>
            <a:avLst/>
            <a:gdLst>
              <a:gd name="T0" fmla="*/ 37042 w 90"/>
              <a:gd name="T1" fmla="*/ 28598 h 70"/>
              <a:gd name="T2" fmla="*/ 155575 w 90"/>
              <a:gd name="T3" fmla="*/ 10999 h 70"/>
              <a:gd name="T4" fmla="*/ 125941 w 90"/>
              <a:gd name="T5" fmla="*/ 72594 h 70"/>
              <a:gd name="T6" fmla="*/ 118533 w 90"/>
              <a:gd name="T7" fmla="*/ 116590 h 70"/>
              <a:gd name="T8" fmla="*/ 0 w 90"/>
              <a:gd name="T9" fmla="*/ 81393 h 70"/>
              <a:gd name="T10" fmla="*/ 37042 w 90"/>
              <a:gd name="T11" fmla="*/ 28598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70">
                <a:moveTo>
                  <a:pt x="20" y="13"/>
                </a:moveTo>
                <a:cubicBezTo>
                  <a:pt x="52" y="5"/>
                  <a:pt x="43" y="0"/>
                  <a:pt x="84" y="5"/>
                </a:cubicBezTo>
                <a:cubicBezTo>
                  <a:pt x="90" y="22"/>
                  <a:pt x="85" y="27"/>
                  <a:pt x="68" y="33"/>
                </a:cubicBezTo>
                <a:cubicBezTo>
                  <a:pt x="67" y="40"/>
                  <a:pt x="68" y="48"/>
                  <a:pt x="64" y="53"/>
                </a:cubicBezTo>
                <a:cubicBezTo>
                  <a:pt x="50" y="70"/>
                  <a:pt x="15" y="42"/>
                  <a:pt x="0" y="37"/>
                </a:cubicBezTo>
                <a:cubicBezTo>
                  <a:pt x="17" y="12"/>
                  <a:pt x="6" y="13"/>
                  <a:pt x="20" y="13"/>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nvGrpSpPr>
          <p:cNvPr id="40069" name="Group 153"/>
          <p:cNvGrpSpPr>
            <a:grpSpLocks/>
          </p:cNvGrpSpPr>
          <p:nvPr/>
        </p:nvGrpSpPr>
        <p:grpSpPr bwMode="auto">
          <a:xfrm rot="-8658723">
            <a:off x="3938839" y="6254917"/>
            <a:ext cx="254167" cy="210553"/>
            <a:chOff x="1344" y="948"/>
            <a:chExt cx="963" cy="972"/>
          </a:xfrm>
        </p:grpSpPr>
        <p:sp>
          <p:nvSpPr>
            <p:cNvPr id="46234" name="AutoShape 154"/>
            <p:cNvSpPr>
              <a:spLocks noChangeArrowheads="1"/>
            </p:cNvSpPr>
            <p:nvPr/>
          </p:nvSpPr>
          <p:spPr bwMode="auto">
            <a:xfrm>
              <a:off x="1365" y="1353"/>
              <a:ext cx="576" cy="576"/>
            </a:xfrm>
            <a:custGeom>
              <a:avLst/>
              <a:gdLst>
                <a:gd name="T0" fmla="*/ 288 w 21600"/>
                <a:gd name="T1" fmla="*/ 0 h 21600"/>
                <a:gd name="T2" fmla="*/ 84 w 21600"/>
                <a:gd name="T3" fmla="*/ 84 h 21600"/>
                <a:gd name="T4" fmla="*/ 0 w 21600"/>
                <a:gd name="T5" fmla="*/ 289 h 21600"/>
                <a:gd name="T6" fmla="*/ 84 w 21600"/>
                <a:gd name="T7" fmla="*/ 493 h 21600"/>
                <a:gd name="T8" fmla="*/ 288 w 21600"/>
                <a:gd name="T9" fmla="*/ 577 h 21600"/>
                <a:gd name="T10" fmla="*/ 492 w 21600"/>
                <a:gd name="T11" fmla="*/ 493 h 21600"/>
                <a:gd name="T12" fmla="*/ 576 w 21600"/>
                <a:gd name="T13" fmla="*/ 289 h 21600"/>
                <a:gd name="T14" fmla="*/ 492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45 h 21600"/>
                <a:gd name="T26" fmla="*/ 18450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35" name="Freeform 155"/>
            <p:cNvSpPr>
              <a:spLocks/>
            </p:cNvSpPr>
            <p:nvPr/>
          </p:nvSpPr>
          <p:spPr bwMode="auto">
            <a:xfrm>
              <a:off x="1444" y="926"/>
              <a:ext cx="872" cy="819"/>
            </a:xfrm>
            <a:custGeom>
              <a:avLst/>
              <a:gdLst>
                <a:gd name="T0" fmla="*/ 0 w 873"/>
                <a:gd name="T1" fmla="*/ 473 h 816"/>
                <a:gd name="T2" fmla="*/ 27 w 873"/>
                <a:gd name="T3" fmla="*/ 461 h 816"/>
                <a:gd name="T4" fmla="*/ 84 w 873"/>
                <a:gd name="T5" fmla="*/ 413 h 816"/>
                <a:gd name="T6" fmla="*/ 156 w 873"/>
                <a:gd name="T7" fmla="*/ 364 h 816"/>
                <a:gd name="T8" fmla="*/ 231 w 873"/>
                <a:gd name="T9" fmla="*/ 304 h 816"/>
                <a:gd name="T10" fmla="*/ 279 w 873"/>
                <a:gd name="T11" fmla="*/ 277 h 816"/>
                <a:gd name="T12" fmla="*/ 333 w 873"/>
                <a:gd name="T13" fmla="*/ 238 h 816"/>
                <a:gd name="T14" fmla="*/ 372 w 873"/>
                <a:gd name="T15" fmla="*/ 220 h 816"/>
                <a:gd name="T16" fmla="*/ 437 w 873"/>
                <a:gd name="T17" fmla="*/ 178 h 816"/>
                <a:gd name="T18" fmla="*/ 515 w 873"/>
                <a:gd name="T19" fmla="*/ 105 h 816"/>
                <a:gd name="T20" fmla="*/ 545 w 873"/>
                <a:gd name="T21" fmla="*/ 87 h 816"/>
                <a:gd name="T22" fmla="*/ 554 w 873"/>
                <a:gd name="T23" fmla="*/ 81 h 816"/>
                <a:gd name="T24" fmla="*/ 614 w 873"/>
                <a:gd name="T25" fmla="*/ 42 h 816"/>
                <a:gd name="T26" fmla="*/ 668 w 873"/>
                <a:gd name="T27" fmla="*/ 0 h 816"/>
                <a:gd name="T28" fmla="*/ 731 w 873"/>
                <a:gd name="T29" fmla="*/ 42 h 816"/>
                <a:gd name="T30" fmla="*/ 776 w 873"/>
                <a:gd name="T31" fmla="*/ 93 h 816"/>
                <a:gd name="T32" fmla="*/ 797 w 873"/>
                <a:gd name="T33" fmla="*/ 114 h 816"/>
                <a:gd name="T34" fmla="*/ 845 w 873"/>
                <a:gd name="T35" fmla="*/ 232 h 816"/>
                <a:gd name="T36" fmla="*/ 857 w 873"/>
                <a:gd name="T37" fmla="*/ 274 h 816"/>
                <a:gd name="T38" fmla="*/ 866 w 873"/>
                <a:gd name="T39" fmla="*/ 301 h 816"/>
                <a:gd name="T40" fmla="*/ 866 w 873"/>
                <a:gd name="T41" fmla="*/ 416 h 816"/>
                <a:gd name="T42" fmla="*/ 827 w 873"/>
                <a:gd name="T43" fmla="*/ 437 h 816"/>
                <a:gd name="T44" fmla="*/ 752 w 873"/>
                <a:gd name="T45" fmla="*/ 503 h 816"/>
                <a:gd name="T46" fmla="*/ 722 w 873"/>
                <a:gd name="T47" fmla="*/ 536 h 816"/>
                <a:gd name="T48" fmla="*/ 674 w 873"/>
                <a:gd name="T49" fmla="*/ 587 h 816"/>
                <a:gd name="T50" fmla="*/ 656 w 873"/>
                <a:gd name="T51" fmla="*/ 596 h 816"/>
                <a:gd name="T52" fmla="*/ 629 w 873"/>
                <a:gd name="T53" fmla="*/ 623 h 816"/>
                <a:gd name="T54" fmla="*/ 620 w 873"/>
                <a:gd name="T55" fmla="*/ 629 h 816"/>
                <a:gd name="T56" fmla="*/ 593 w 873"/>
                <a:gd name="T57" fmla="*/ 650 h 816"/>
                <a:gd name="T58" fmla="*/ 569 w 873"/>
                <a:gd name="T59" fmla="*/ 677 h 816"/>
                <a:gd name="T60" fmla="*/ 494 w 873"/>
                <a:gd name="T61" fmla="*/ 756 h 816"/>
                <a:gd name="T62" fmla="*/ 449 w 873"/>
                <a:gd name="T63" fmla="*/ 819 h 816"/>
                <a:gd name="T64" fmla="*/ 479 w 873"/>
                <a:gd name="T65" fmla="*/ 744 h 816"/>
                <a:gd name="T66" fmla="*/ 491 w 873"/>
                <a:gd name="T67" fmla="*/ 708 h 816"/>
                <a:gd name="T68" fmla="*/ 497 w 873"/>
                <a:gd name="T69" fmla="*/ 690 h 816"/>
                <a:gd name="T70" fmla="*/ 473 w 873"/>
                <a:gd name="T71" fmla="*/ 665 h 816"/>
                <a:gd name="T72" fmla="*/ 429 w 873"/>
                <a:gd name="T73" fmla="*/ 533 h 816"/>
                <a:gd name="T74" fmla="*/ 369 w 873"/>
                <a:gd name="T75" fmla="*/ 467 h 816"/>
                <a:gd name="T76" fmla="*/ 258 w 873"/>
                <a:gd name="T77" fmla="*/ 419 h 816"/>
                <a:gd name="T78" fmla="*/ 192 w 873"/>
                <a:gd name="T79" fmla="*/ 394 h 816"/>
                <a:gd name="T80" fmla="*/ 96 w 873"/>
                <a:gd name="T81" fmla="*/ 410 h 816"/>
                <a:gd name="T82" fmla="*/ 69 w 873"/>
                <a:gd name="T83" fmla="*/ 425 h 816"/>
                <a:gd name="T84" fmla="*/ 51 w 873"/>
                <a:gd name="T85" fmla="*/ 434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0" name="Group 156"/>
          <p:cNvGrpSpPr>
            <a:grpSpLocks/>
          </p:cNvGrpSpPr>
          <p:nvPr/>
        </p:nvGrpSpPr>
        <p:grpSpPr bwMode="auto">
          <a:xfrm rot="-8658723">
            <a:off x="5038223" y="6148137"/>
            <a:ext cx="254168" cy="212057"/>
            <a:chOff x="1344" y="948"/>
            <a:chExt cx="963" cy="972"/>
          </a:xfrm>
        </p:grpSpPr>
        <p:sp>
          <p:nvSpPr>
            <p:cNvPr id="46237" name="AutoShape 157"/>
            <p:cNvSpPr>
              <a:spLocks noChangeArrowheads="1"/>
            </p:cNvSpPr>
            <p:nvPr/>
          </p:nvSpPr>
          <p:spPr bwMode="auto">
            <a:xfrm>
              <a:off x="1363" y="1335"/>
              <a:ext cx="576" cy="579"/>
            </a:xfrm>
            <a:custGeom>
              <a:avLst/>
              <a:gdLst>
                <a:gd name="T0" fmla="*/ 288 w 21600"/>
                <a:gd name="T1" fmla="*/ 0 h 21600"/>
                <a:gd name="T2" fmla="*/ 84 w 21600"/>
                <a:gd name="T3" fmla="*/ 84 h 21600"/>
                <a:gd name="T4" fmla="*/ 0 w 21600"/>
                <a:gd name="T5" fmla="*/ 289 h 21600"/>
                <a:gd name="T6" fmla="*/ 84 w 21600"/>
                <a:gd name="T7" fmla="*/ 493 h 21600"/>
                <a:gd name="T8" fmla="*/ 288 w 21600"/>
                <a:gd name="T9" fmla="*/ 577 h 21600"/>
                <a:gd name="T10" fmla="*/ 492 w 21600"/>
                <a:gd name="T11" fmla="*/ 493 h 21600"/>
                <a:gd name="T12" fmla="*/ 576 w 21600"/>
                <a:gd name="T13" fmla="*/ 289 h 21600"/>
                <a:gd name="T14" fmla="*/ 492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45 h 21600"/>
                <a:gd name="T26" fmla="*/ 18450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38" name="Freeform 158"/>
            <p:cNvSpPr>
              <a:spLocks/>
            </p:cNvSpPr>
            <p:nvPr/>
          </p:nvSpPr>
          <p:spPr bwMode="auto">
            <a:xfrm>
              <a:off x="1444" y="926"/>
              <a:ext cx="872" cy="820"/>
            </a:xfrm>
            <a:custGeom>
              <a:avLst/>
              <a:gdLst>
                <a:gd name="T0" fmla="*/ 0 w 873"/>
                <a:gd name="T1" fmla="*/ 473 h 816"/>
                <a:gd name="T2" fmla="*/ 27 w 873"/>
                <a:gd name="T3" fmla="*/ 461 h 816"/>
                <a:gd name="T4" fmla="*/ 84 w 873"/>
                <a:gd name="T5" fmla="*/ 413 h 816"/>
                <a:gd name="T6" fmla="*/ 156 w 873"/>
                <a:gd name="T7" fmla="*/ 364 h 816"/>
                <a:gd name="T8" fmla="*/ 231 w 873"/>
                <a:gd name="T9" fmla="*/ 304 h 816"/>
                <a:gd name="T10" fmla="*/ 279 w 873"/>
                <a:gd name="T11" fmla="*/ 277 h 816"/>
                <a:gd name="T12" fmla="*/ 333 w 873"/>
                <a:gd name="T13" fmla="*/ 238 h 816"/>
                <a:gd name="T14" fmla="*/ 372 w 873"/>
                <a:gd name="T15" fmla="*/ 220 h 816"/>
                <a:gd name="T16" fmla="*/ 437 w 873"/>
                <a:gd name="T17" fmla="*/ 178 h 816"/>
                <a:gd name="T18" fmla="*/ 515 w 873"/>
                <a:gd name="T19" fmla="*/ 105 h 816"/>
                <a:gd name="T20" fmla="*/ 545 w 873"/>
                <a:gd name="T21" fmla="*/ 87 h 816"/>
                <a:gd name="T22" fmla="*/ 554 w 873"/>
                <a:gd name="T23" fmla="*/ 81 h 816"/>
                <a:gd name="T24" fmla="*/ 614 w 873"/>
                <a:gd name="T25" fmla="*/ 42 h 816"/>
                <a:gd name="T26" fmla="*/ 668 w 873"/>
                <a:gd name="T27" fmla="*/ 0 h 816"/>
                <a:gd name="T28" fmla="*/ 731 w 873"/>
                <a:gd name="T29" fmla="*/ 42 h 816"/>
                <a:gd name="T30" fmla="*/ 776 w 873"/>
                <a:gd name="T31" fmla="*/ 93 h 816"/>
                <a:gd name="T32" fmla="*/ 797 w 873"/>
                <a:gd name="T33" fmla="*/ 114 h 816"/>
                <a:gd name="T34" fmla="*/ 845 w 873"/>
                <a:gd name="T35" fmla="*/ 232 h 816"/>
                <a:gd name="T36" fmla="*/ 857 w 873"/>
                <a:gd name="T37" fmla="*/ 274 h 816"/>
                <a:gd name="T38" fmla="*/ 866 w 873"/>
                <a:gd name="T39" fmla="*/ 301 h 816"/>
                <a:gd name="T40" fmla="*/ 866 w 873"/>
                <a:gd name="T41" fmla="*/ 416 h 816"/>
                <a:gd name="T42" fmla="*/ 827 w 873"/>
                <a:gd name="T43" fmla="*/ 437 h 816"/>
                <a:gd name="T44" fmla="*/ 752 w 873"/>
                <a:gd name="T45" fmla="*/ 503 h 816"/>
                <a:gd name="T46" fmla="*/ 722 w 873"/>
                <a:gd name="T47" fmla="*/ 536 h 816"/>
                <a:gd name="T48" fmla="*/ 674 w 873"/>
                <a:gd name="T49" fmla="*/ 587 h 816"/>
                <a:gd name="T50" fmla="*/ 656 w 873"/>
                <a:gd name="T51" fmla="*/ 596 h 816"/>
                <a:gd name="T52" fmla="*/ 629 w 873"/>
                <a:gd name="T53" fmla="*/ 623 h 816"/>
                <a:gd name="T54" fmla="*/ 620 w 873"/>
                <a:gd name="T55" fmla="*/ 629 h 816"/>
                <a:gd name="T56" fmla="*/ 593 w 873"/>
                <a:gd name="T57" fmla="*/ 650 h 816"/>
                <a:gd name="T58" fmla="*/ 569 w 873"/>
                <a:gd name="T59" fmla="*/ 677 h 816"/>
                <a:gd name="T60" fmla="*/ 494 w 873"/>
                <a:gd name="T61" fmla="*/ 756 h 816"/>
                <a:gd name="T62" fmla="*/ 449 w 873"/>
                <a:gd name="T63" fmla="*/ 819 h 816"/>
                <a:gd name="T64" fmla="*/ 479 w 873"/>
                <a:gd name="T65" fmla="*/ 744 h 816"/>
                <a:gd name="T66" fmla="*/ 491 w 873"/>
                <a:gd name="T67" fmla="*/ 708 h 816"/>
                <a:gd name="T68" fmla="*/ 497 w 873"/>
                <a:gd name="T69" fmla="*/ 690 h 816"/>
                <a:gd name="T70" fmla="*/ 473 w 873"/>
                <a:gd name="T71" fmla="*/ 665 h 816"/>
                <a:gd name="T72" fmla="*/ 429 w 873"/>
                <a:gd name="T73" fmla="*/ 533 h 816"/>
                <a:gd name="T74" fmla="*/ 369 w 873"/>
                <a:gd name="T75" fmla="*/ 467 h 816"/>
                <a:gd name="T76" fmla="*/ 258 w 873"/>
                <a:gd name="T77" fmla="*/ 419 h 816"/>
                <a:gd name="T78" fmla="*/ 192 w 873"/>
                <a:gd name="T79" fmla="*/ 394 h 816"/>
                <a:gd name="T80" fmla="*/ 96 w 873"/>
                <a:gd name="T81" fmla="*/ 410 h 816"/>
                <a:gd name="T82" fmla="*/ 69 w 873"/>
                <a:gd name="T83" fmla="*/ 425 h 816"/>
                <a:gd name="T84" fmla="*/ 51 w 873"/>
                <a:gd name="T85" fmla="*/ 434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1" name="Group 159"/>
          <p:cNvGrpSpPr>
            <a:grpSpLocks/>
          </p:cNvGrpSpPr>
          <p:nvPr/>
        </p:nvGrpSpPr>
        <p:grpSpPr bwMode="auto">
          <a:xfrm rot="-8658723">
            <a:off x="2519112" y="6121066"/>
            <a:ext cx="112796" cy="87229"/>
            <a:chOff x="1344" y="948"/>
            <a:chExt cx="963" cy="972"/>
          </a:xfrm>
        </p:grpSpPr>
        <p:sp>
          <p:nvSpPr>
            <p:cNvPr id="46240" name="AutoShape 160"/>
            <p:cNvSpPr>
              <a:spLocks noChangeArrowheads="1"/>
            </p:cNvSpPr>
            <p:nvPr/>
          </p:nvSpPr>
          <p:spPr bwMode="auto">
            <a:xfrm>
              <a:off x="1396" y="1345"/>
              <a:ext cx="578" cy="587"/>
            </a:xfrm>
            <a:custGeom>
              <a:avLst/>
              <a:gdLst>
                <a:gd name="T0" fmla="*/ 289 w 21600"/>
                <a:gd name="T1" fmla="*/ 0 h 21600"/>
                <a:gd name="T2" fmla="*/ 85 w 21600"/>
                <a:gd name="T3" fmla="*/ 85 h 21600"/>
                <a:gd name="T4" fmla="*/ 0 w 21600"/>
                <a:gd name="T5" fmla="*/ 292 h 21600"/>
                <a:gd name="T6" fmla="*/ 85 w 21600"/>
                <a:gd name="T7" fmla="*/ 498 h 21600"/>
                <a:gd name="T8" fmla="*/ 289 w 21600"/>
                <a:gd name="T9" fmla="*/ 583 h 21600"/>
                <a:gd name="T10" fmla="*/ 493 w 21600"/>
                <a:gd name="T11" fmla="*/ 498 h 21600"/>
                <a:gd name="T12" fmla="*/ 578 w 21600"/>
                <a:gd name="T13" fmla="*/ 292 h 21600"/>
                <a:gd name="T14" fmla="*/ 493 w 21600"/>
                <a:gd name="T15" fmla="*/ 85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49 h 21600"/>
                <a:gd name="T26" fmla="*/ 18424 w 21600"/>
                <a:gd name="T27" fmla="*/ 1845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41" name="Freeform 161"/>
            <p:cNvSpPr>
              <a:spLocks/>
            </p:cNvSpPr>
            <p:nvPr/>
          </p:nvSpPr>
          <p:spPr bwMode="auto">
            <a:xfrm>
              <a:off x="1402" y="918"/>
              <a:ext cx="873" cy="821"/>
            </a:xfrm>
            <a:custGeom>
              <a:avLst/>
              <a:gdLst>
                <a:gd name="T0" fmla="*/ 0 w 873"/>
                <a:gd name="T1" fmla="*/ 469 h 816"/>
                <a:gd name="T2" fmla="*/ 27 w 873"/>
                <a:gd name="T3" fmla="*/ 457 h 816"/>
                <a:gd name="T4" fmla="*/ 84 w 873"/>
                <a:gd name="T5" fmla="*/ 409 h 816"/>
                <a:gd name="T6" fmla="*/ 156 w 873"/>
                <a:gd name="T7" fmla="*/ 362 h 816"/>
                <a:gd name="T8" fmla="*/ 231 w 873"/>
                <a:gd name="T9" fmla="*/ 302 h 816"/>
                <a:gd name="T10" fmla="*/ 279 w 873"/>
                <a:gd name="T11" fmla="*/ 275 h 816"/>
                <a:gd name="T12" fmla="*/ 333 w 873"/>
                <a:gd name="T13" fmla="*/ 236 h 816"/>
                <a:gd name="T14" fmla="*/ 372 w 873"/>
                <a:gd name="T15" fmla="*/ 218 h 816"/>
                <a:gd name="T16" fmla="*/ 438 w 873"/>
                <a:gd name="T17" fmla="*/ 176 h 816"/>
                <a:gd name="T18" fmla="*/ 516 w 873"/>
                <a:gd name="T19" fmla="*/ 105 h 816"/>
                <a:gd name="T20" fmla="*/ 546 w 873"/>
                <a:gd name="T21" fmla="*/ 87 h 816"/>
                <a:gd name="T22" fmla="*/ 555 w 873"/>
                <a:gd name="T23" fmla="*/ 81 h 816"/>
                <a:gd name="T24" fmla="*/ 615 w 873"/>
                <a:gd name="T25" fmla="*/ 42 h 816"/>
                <a:gd name="T26" fmla="*/ 669 w 873"/>
                <a:gd name="T27" fmla="*/ 0 h 816"/>
                <a:gd name="T28" fmla="*/ 732 w 873"/>
                <a:gd name="T29" fmla="*/ 42 h 816"/>
                <a:gd name="T30" fmla="*/ 777 w 873"/>
                <a:gd name="T31" fmla="*/ 93 h 816"/>
                <a:gd name="T32" fmla="*/ 798 w 873"/>
                <a:gd name="T33" fmla="*/ 114 h 816"/>
                <a:gd name="T34" fmla="*/ 846 w 873"/>
                <a:gd name="T35" fmla="*/ 230 h 816"/>
                <a:gd name="T36" fmla="*/ 858 w 873"/>
                <a:gd name="T37" fmla="*/ 272 h 816"/>
                <a:gd name="T38" fmla="*/ 867 w 873"/>
                <a:gd name="T39" fmla="*/ 299 h 816"/>
                <a:gd name="T40" fmla="*/ 867 w 873"/>
                <a:gd name="T41" fmla="*/ 412 h 816"/>
                <a:gd name="T42" fmla="*/ 828 w 873"/>
                <a:gd name="T43" fmla="*/ 433 h 816"/>
                <a:gd name="T44" fmla="*/ 753 w 873"/>
                <a:gd name="T45" fmla="*/ 499 h 816"/>
                <a:gd name="T46" fmla="*/ 723 w 873"/>
                <a:gd name="T47" fmla="*/ 532 h 816"/>
                <a:gd name="T48" fmla="*/ 675 w 873"/>
                <a:gd name="T49" fmla="*/ 583 h 816"/>
                <a:gd name="T50" fmla="*/ 657 w 873"/>
                <a:gd name="T51" fmla="*/ 592 h 816"/>
                <a:gd name="T52" fmla="*/ 630 w 873"/>
                <a:gd name="T53" fmla="*/ 619 h 816"/>
                <a:gd name="T54" fmla="*/ 621 w 873"/>
                <a:gd name="T55" fmla="*/ 625 h 816"/>
                <a:gd name="T56" fmla="*/ 594 w 873"/>
                <a:gd name="T57" fmla="*/ 646 h 816"/>
                <a:gd name="T58" fmla="*/ 570 w 873"/>
                <a:gd name="T59" fmla="*/ 673 h 816"/>
                <a:gd name="T60" fmla="*/ 495 w 873"/>
                <a:gd name="T61" fmla="*/ 750 h 816"/>
                <a:gd name="T62" fmla="*/ 450 w 873"/>
                <a:gd name="T63" fmla="*/ 813 h 816"/>
                <a:gd name="T64" fmla="*/ 480 w 873"/>
                <a:gd name="T65" fmla="*/ 738 h 816"/>
                <a:gd name="T66" fmla="*/ 492 w 873"/>
                <a:gd name="T67" fmla="*/ 702 h 816"/>
                <a:gd name="T68" fmla="*/ 498 w 873"/>
                <a:gd name="T69" fmla="*/ 684 h 816"/>
                <a:gd name="T70" fmla="*/ 474 w 873"/>
                <a:gd name="T71" fmla="*/ 661 h 816"/>
                <a:gd name="T72" fmla="*/ 429 w 873"/>
                <a:gd name="T73" fmla="*/ 529 h 816"/>
                <a:gd name="T74" fmla="*/ 369 w 873"/>
                <a:gd name="T75" fmla="*/ 463 h 816"/>
                <a:gd name="T76" fmla="*/ 258 w 873"/>
                <a:gd name="T77" fmla="*/ 415 h 816"/>
                <a:gd name="T78" fmla="*/ 192 w 873"/>
                <a:gd name="T79" fmla="*/ 392 h 816"/>
                <a:gd name="T80" fmla="*/ 96 w 873"/>
                <a:gd name="T81" fmla="*/ 407 h 816"/>
                <a:gd name="T82" fmla="*/ 69 w 873"/>
                <a:gd name="T83" fmla="*/ 421 h 816"/>
                <a:gd name="T84" fmla="*/ 51 w 873"/>
                <a:gd name="T85" fmla="*/ 430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2" name="Group 162"/>
          <p:cNvGrpSpPr>
            <a:grpSpLocks/>
          </p:cNvGrpSpPr>
          <p:nvPr/>
        </p:nvGrpSpPr>
        <p:grpSpPr bwMode="auto">
          <a:xfrm rot="5042550">
            <a:off x="3165058" y="6169945"/>
            <a:ext cx="105276" cy="160923"/>
            <a:chOff x="776" y="1307"/>
            <a:chExt cx="376" cy="608"/>
          </a:xfrm>
        </p:grpSpPr>
        <p:sp>
          <p:nvSpPr>
            <p:cNvPr id="46243" name="Freeform 163"/>
            <p:cNvSpPr>
              <a:spLocks/>
            </p:cNvSpPr>
            <p:nvPr/>
          </p:nvSpPr>
          <p:spPr bwMode="auto">
            <a:xfrm>
              <a:off x="760" y="1305"/>
              <a:ext cx="376" cy="602"/>
            </a:xfrm>
            <a:custGeom>
              <a:avLst/>
              <a:gdLst>
                <a:gd name="T0" fmla="*/ 96 w 376"/>
                <a:gd name="T1" fmla="*/ 12 h 603"/>
                <a:gd name="T2" fmla="*/ 0 w 376"/>
                <a:gd name="T3" fmla="*/ 196 h 603"/>
                <a:gd name="T4" fmla="*/ 4 w 376"/>
                <a:gd name="T5" fmla="*/ 355 h 603"/>
                <a:gd name="T6" fmla="*/ 220 w 376"/>
                <a:gd name="T7" fmla="*/ 591 h 603"/>
                <a:gd name="T8" fmla="*/ 352 w 376"/>
                <a:gd name="T9" fmla="*/ 575 h 603"/>
                <a:gd name="T10" fmla="*/ 368 w 376"/>
                <a:gd name="T11" fmla="*/ 551 h 603"/>
                <a:gd name="T12" fmla="*/ 376 w 376"/>
                <a:gd name="T13" fmla="*/ 527 h 603"/>
                <a:gd name="T14" fmla="*/ 344 w 376"/>
                <a:gd name="T15" fmla="*/ 499 h 603"/>
                <a:gd name="T16" fmla="*/ 320 w 376"/>
                <a:gd name="T17" fmla="*/ 495 h 603"/>
                <a:gd name="T18" fmla="*/ 308 w 376"/>
                <a:gd name="T19" fmla="*/ 459 h 603"/>
                <a:gd name="T20" fmla="*/ 276 w 376"/>
                <a:gd name="T21" fmla="*/ 387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44" name="Freeform 164"/>
            <p:cNvSpPr>
              <a:spLocks/>
            </p:cNvSpPr>
            <p:nvPr/>
          </p:nvSpPr>
          <p:spPr bwMode="auto">
            <a:xfrm>
              <a:off x="882" y="1328"/>
              <a:ext cx="247" cy="483"/>
            </a:xfrm>
            <a:custGeom>
              <a:avLst/>
              <a:gdLst>
                <a:gd name="T0" fmla="*/ 3 w 247"/>
                <a:gd name="T1" fmla="*/ 13 h 485"/>
                <a:gd name="T2" fmla="*/ 62 w 247"/>
                <a:gd name="T3" fmla="*/ 93 h 485"/>
                <a:gd name="T4" fmla="*/ 126 w 247"/>
                <a:gd name="T5" fmla="*/ 232 h 485"/>
                <a:gd name="T6" fmla="*/ 174 w 247"/>
                <a:gd name="T7" fmla="*/ 336 h 485"/>
                <a:gd name="T8" fmla="*/ 229 w 247"/>
                <a:gd name="T9" fmla="*/ 447 h 485"/>
                <a:gd name="T10" fmla="*/ 237 w 247"/>
                <a:gd name="T11" fmla="*/ 471 h 485"/>
                <a:gd name="T12" fmla="*/ 241 w 247"/>
                <a:gd name="T13" fmla="*/ 483 h 485"/>
                <a:gd name="T14" fmla="*/ 233 w 247"/>
                <a:gd name="T15" fmla="*/ 340 h 485"/>
                <a:gd name="T16" fmla="*/ 213 w 247"/>
                <a:gd name="T17" fmla="*/ 248 h 485"/>
                <a:gd name="T18" fmla="*/ 197 w 247"/>
                <a:gd name="T19" fmla="*/ 192 h 485"/>
                <a:gd name="T20" fmla="*/ 162 w 247"/>
                <a:gd name="T21" fmla="*/ 124 h 485"/>
                <a:gd name="T22" fmla="*/ 138 w 247"/>
                <a:gd name="T23" fmla="*/ 89 h 485"/>
                <a:gd name="T24" fmla="*/ 110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3" name="Group 165"/>
          <p:cNvGrpSpPr>
            <a:grpSpLocks/>
          </p:cNvGrpSpPr>
          <p:nvPr/>
        </p:nvGrpSpPr>
        <p:grpSpPr bwMode="auto">
          <a:xfrm>
            <a:off x="4361448" y="5620252"/>
            <a:ext cx="85725" cy="201529"/>
            <a:chOff x="776" y="1307"/>
            <a:chExt cx="376" cy="608"/>
          </a:xfrm>
        </p:grpSpPr>
        <p:sp>
          <p:nvSpPr>
            <p:cNvPr id="46246" name="Freeform 166"/>
            <p:cNvSpPr>
              <a:spLocks/>
            </p:cNvSpPr>
            <p:nvPr/>
          </p:nvSpPr>
          <p:spPr bwMode="auto">
            <a:xfrm>
              <a:off x="776" y="1312"/>
              <a:ext cx="376" cy="603"/>
            </a:xfrm>
            <a:custGeom>
              <a:avLst/>
              <a:gdLst>
                <a:gd name="T0" fmla="*/ 96 w 376"/>
                <a:gd name="T1" fmla="*/ 12 h 603"/>
                <a:gd name="T2" fmla="*/ 0 w 376"/>
                <a:gd name="T3" fmla="*/ 196 h 603"/>
                <a:gd name="T4" fmla="*/ 4 w 376"/>
                <a:gd name="T5" fmla="*/ 356 h 603"/>
                <a:gd name="T6" fmla="*/ 220 w 376"/>
                <a:gd name="T7" fmla="*/ 592 h 603"/>
                <a:gd name="T8" fmla="*/ 352 w 376"/>
                <a:gd name="T9" fmla="*/ 576 h 603"/>
                <a:gd name="T10" fmla="*/ 368 w 376"/>
                <a:gd name="T11" fmla="*/ 552 h 603"/>
                <a:gd name="T12" fmla="*/ 376 w 376"/>
                <a:gd name="T13" fmla="*/ 528 h 603"/>
                <a:gd name="T14" fmla="*/ 344 w 376"/>
                <a:gd name="T15" fmla="*/ 500 h 603"/>
                <a:gd name="T16" fmla="*/ 320 w 376"/>
                <a:gd name="T17" fmla="*/ 496 h 603"/>
                <a:gd name="T18" fmla="*/ 308 w 376"/>
                <a:gd name="T19" fmla="*/ 460 h 603"/>
                <a:gd name="T20" fmla="*/ 276 w 376"/>
                <a:gd name="T21" fmla="*/ 388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47" name="Freeform 167"/>
            <p:cNvSpPr>
              <a:spLocks/>
            </p:cNvSpPr>
            <p:nvPr/>
          </p:nvSpPr>
          <p:spPr bwMode="auto">
            <a:xfrm>
              <a:off x="895" y="1307"/>
              <a:ext cx="244" cy="485"/>
            </a:xfrm>
            <a:custGeom>
              <a:avLst/>
              <a:gdLst>
                <a:gd name="T0" fmla="*/ 3 w 247"/>
                <a:gd name="T1" fmla="*/ 13 h 485"/>
                <a:gd name="T2" fmla="*/ 62 w 247"/>
                <a:gd name="T3" fmla="*/ 93 h 485"/>
                <a:gd name="T4" fmla="*/ 125 w 247"/>
                <a:gd name="T5" fmla="*/ 233 h 485"/>
                <a:gd name="T6" fmla="*/ 173 w 247"/>
                <a:gd name="T7" fmla="*/ 336 h 485"/>
                <a:gd name="T8" fmla="*/ 228 w 247"/>
                <a:gd name="T9" fmla="*/ 448 h 485"/>
                <a:gd name="T10" fmla="*/ 236 w 247"/>
                <a:gd name="T11" fmla="*/ 472 h 485"/>
                <a:gd name="T12" fmla="*/ 240 w 247"/>
                <a:gd name="T13" fmla="*/ 484 h 485"/>
                <a:gd name="T14" fmla="*/ 232 w 247"/>
                <a:gd name="T15" fmla="*/ 340 h 485"/>
                <a:gd name="T16" fmla="*/ 212 w 247"/>
                <a:gd name="T17" fmla="*/ 248 h 485"/>
                <a:gd name="T18" fmla="*/ 197 w 247"/>
                <a:gd name="T19" fmla="*/ 193 h 485"/>
                <a:gd name="T20" fmla="*/ 161 w 247"/>
                <a:gd name="T21" fmla="*/ 125 h 485"/>
                <a:gd name="T22" fmla="*/ 137 w 247"/>
                <a:gd name="T23" fmla="*/ 89 h 485"/>
                <a:gd name="T24" fmla="*/ 110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4" name="Group 168"/>
          <p:cNvGrpSpPr>
            <a:grpSpLocks/>
          </p:cNvGrpSpPr>
          <p:nvPr/>
        </p:nvGrpSpPr>
        <p:grpSpPr bwMode="auto">
          <a:xfrm rot="-3944943">
            <a:off x="3629025" y="5909009"/>
            <a:ext cx="103773" cy="160923"/>
            <a:chOff x="776" y="1307"/>
            <a:chExt cx="376" cy="608"/>
          </a:xfrm>
        </p:grpSpPr>
        <p:sp>
          <p:nvSpPr>
            <p:cNvPr id="46249" name="Freeform 169"/>
            <p:cNvSpPr>
              <a:spLocks/>
            </p:cNvSpPr>
            <p:nvPr/>
          </p:nvSpPr>
          <p:spPr bwMode="auto">
            <a:xfrm>
              <a:off x="777" y="1312"/>
              <a:ext cx="376" cy="602"/>
            </a:xfrm>
            <a:custGeom>
              <a:avLst/>
              <a:gdLst>
                <a:gd name="T0" fmla="*/ 96 w 376"/>
                <a:gd name="T1" fmla="*/ 12 h 603"/>
                <a:gd name="T2" fmla="*/ 0 w 376"/>
                <a:gd name="T3" fmla="*/ 196 h 603"/>
                <a:gd name="T4" fmla="*/ 4 w 376"/>
                <a:gd name="T5" fmla="*/ 355 h 603"/>
                <a:gd name="T6" fmla="*/ 220 w 376"/>
                <a:gd name="T7" fmla="*/ 591 h 603"/>
                <a:gd name="T8" fmla="*/ 352 w 376"/>
                <a:gd name="T9" fmla="*/ 575 h 603"/>
                <a:gd name="T10" fmla="*/ 368 w 376"/>
                <a:gd name="T11" fmla="*/ 551 h 603"/>
                <a:gd name="T12" fmla="*/ 376 w 376"/>
                <a:gd name="T13" fmla="*/ 527 h 603"/>
                <a:gd name="T14" fmla="*/ 344 w 376"/>
                <a:gd name="T15" fmla="*/ 499 h 603"/>
                <a:gd name="T16" fmla="*/ 320 w 376"/>
                <a:gd name="T17" fmla="*/ 495 h 603"/>
                <a:gd name="T18" fmla="*/ 308 w 376"/>
                <a:gd name="T19" fmla="*/ 459 h 603"/>
                <a:gd name="T20" fmla="*/ 276 w 376"/>
                <a:gd name="T21" fmla="*/ 387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50" name="Freeform 170"/>
            <p:cNvSpPr>
              <a:spLocks/>
            </p:cNvSpPr>
            <p:nvPr/>
          </p:nvSpPr>
          <p:spPr bwMode="auto">
            <a:xfrm>
              <a:off x="915" y="1291"/>
              <a:ext cx="245" cy="483"/>
            </a:xfrm>
            <a:custGeom>
              <a:avLst/>
              <a:gdLst>
                <a:gd name="T0" fmla="*/ 3 w 247"/>
                <a:gd name="T1" fmla="*/ 13 h 485"/>
                <a:gd name="T2" fmla="*/ 62 w 247"/>
                <a:gd name="T3" fmla="*/ 93 h 485"/>
                <a:gd name="T4" fmla="*/ 126 w 247"/>
                <a:gd name="T5" fmla="*/ 232 h 485"/>
                <a:gd name="T6" fmla="*/ 174 w 247"/>
                <a:gd name="T7" fmla="*/ 336 h 485"/>
                <a:gd name="T8" fmla="*/ 229 w 247"/>
                <a:gd name="T9" fmla="*/ 447 h 485"/>
                <a:gd name="T10" fmla="*/ 237 w 247"/>
                <a:gd name="T11" fmla="*/ 471 h 485"/>
                <a:gd name="T12" fmla="*/ 241 w 247"/>
                <a:gd name="T13" fmla="*/ 483 h 485"/>
                <a:gd name="T14" fmla="*/ 233 w 247"/>
                <a:gd name="T15" fmla="*/ 340 h 485"/>
                <a:gd name="T16" fmla="*/ 213 w 247"/>
                <a:gd name="T17" fmla="*/ 248 h 485"/>
                <a:gd name="T18" fmla="*/ 197 w 247"/>
                <a:gd name="T19" fmla="*/ 192 h 485"/>
                <a:gd name="T20" fmla="*/ 162 w 247"/>
                <a:gd name="T21" fmla="*/ 124 h 485"/>
                <a:gd name="T22" fmla="*/ 138 w 247"/>
                <a:gd name="T23" fmla="*/ 89 h 485"/>
                <a:gd name="T24" fmla="*/ 110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5" name="Group 171"/>
          <p:cNvGrpSpPr>
            <a:grpSpLocks/>
          </p:cNvGrpSpPr>
          <p:nvPr/>
        </p:nvGrpSpPr>
        <p:grpSpPr bwMode="auto">
          <a:xfrm rot="-4141747">
            <a:off x="3418472" y="6063917"/>
            <a:ext cx="106781" cy="160922"/>
            <a:chOff x="776" y="1307"/>
            <a:chExt cx="376" cy="608"/>
          </a:xfrm>
        </p:grpSpPr>
        <p:sp>
          <p:nvSpPr>
            <p:cNvPr id="46252" name="Freeform 172"/>
            <p:cNvSpPr>
              <a:spLocks/>
            </p:cNvSpPr>
            <p:nvPr/>
          </p:nvSpPr>
          <p:spPr bwMode="auto">
            <a:xfrm>
              <a:off x="777" y="1312"/>
              <a:ext cx="376" cy="602"/>
            </a:xfrm>
            <a:custGeom>
              <a:avLst/>
              <a:gdLst>
                <a:gd name="T0" fmla="*/ 96 w 376"/>
                <a:gd name="T1" fmla="*/ 12 h 603"/>
                <a:gd name="T2" fmla="*/ 0 w 376"/>
                <a:gd name="T3" fmla="*/ 196 h 603"/>
                <a:gd name="T4" fmla="*/ 4 w 376"/>
                <a:gd name="T5" fmla="*/ 355 h 603"/>
                <a:gd name="T6" fmla="*/ 220 w 376"/>
                <a:gd name="T7" fmla="*/ 591 h 603"/>
                <a:gd name="T8" fmla="*/ 352 w 376"/>
                <a:gd name="T9" fmla="*/ 575 h 603"/>
                <a:gd name="T10" fmla="*/ 368 w 376"/>
                <a:gd name="T11" fmla="*/ 551 h 603"/>
                <a:gd name="T12" fmla="*/ 376 w 376"/>
                <a:gd name="T13" fmla="*/ 527 h 603"/>
                <a:gd name="T14" fmla="*/ 344 w 376"/>
                <a:gd name="T15" fmla="*/ 499 h 603"/>
                <a:gd name="T16" fmla="*/ 320 w 376"/>
                <a:gd name="T17" fmla="*/ 495 h 603"/>
                <a:gd name="T18" fmla="*/ 308 w 376"/>
                <a:gd name="T19" fmla="*/ 459 h 603"/>
                <a:gd name="T20" fmla="*/ 276 w 376"/>
                <a:gd name="T21" fmla="*/ 387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53" name="Freeform 173"/>
            <p:cNvSpPr>
              <a:spLocks/>
            </p:cNvSpPr>
            <p:nvPr/>
          </p:nvSpPr>
          <p:spPr bwMode="auto">
            <a:xfrm>
              <a:off x="880" y="1293"/>
              <a:ext cx="244" cy="483"/>
            </a:xfrm>
            <a:custGeom>
              <a:avLst/>
              <a:gdLst>
                <a:gd name="T0" fmla="*/ 3 w 247"/>
                <a:gd name="T1" fmla="*/ 13 h 485"/>
                <a:gd name="T2" fmla="*/ 63 w 247"/>
                <a:gd name="T3" fmla="*/ 93 h 485"/>
                <a:gd name="T4" fmla="*/ 127 w 247"/>
                <a:gd name="T5" fmla="*/ 232 h 485"/>
                <a:gd name="T6" fmla="*/ 175 w 247"/>
                <a:gd name="T7" fmla="*/ 336 h 485"/>
                <a:gd name="T8" fmla="*/ 231 w 247"/>
                <a:gd name="T9" fmla="*/ 447 h 485"/>
                <a:gd name="T10" fmla="*/ 239 w 247"/>
                <a:gd name="T11" fmla="*/ 471 h 485"/>
                <a:gd name="T12" fmla="*/ 243 w 247"/>
                <a:gd name="T13" fmla="*/ 483 h 485"/>
                <a:gd name="T14" fmla="*/ 235 w 247"/>
                <a:gd name="T15" fmla="*/ 340 h 485"/>
                <a:gd name="T16" fmla="*/ 215 w 247"/>
                <a:gd name="T17" fmla="*/ 248 h 485"/>
                <a:gd name="T18" fmla="*/ 199 w 247"/>
                <a:gd name="T19" fmla="*/ 192 h 485"/>
                <a:gd name="T20" fmla="*/ 163 w 247"/>
                <a:gd name="T21" fmla="*/ 124 h 485"/>
                <a:gd name="T22" fmla="*/ 139 w 247"/>
                <a:gd name="T23" fmla="*/ 89 h 485"/>
                <a:gd name="T24" fmla="*/ 111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6" name="Group 174"/>
          <p:cNvGrpSpPr>
            <a:grpSpLocks/>
          </p:cNvGrpSpPr>
          <p:nvPr/>
        </p:nvGrpSpPr>
        <p:grpSpPr bwMode="auto">
          <a:xfrm rot="132957">
            <a:off x="4701340" y="5408195"/>
            <a:ext cx="82718" cy="200025"/>
            <a:chOff x="776" y="1307"/>
            <a:chExt cx="376" cy="608"/>
          </a:xfrm>
        </p:grpSpPr>
        <p:sp>
          <p:nvSpPr>
            <p:cNvPr id="46255" name="Freeform 175"/>
            <p:cNvSpPr>
              <a:spLocks/>
            </p:cNvSpPr>
            <p:nvPr/>
          </p:nvSpPr>
          <p:spPr bwMode="auto">
            <a:xfrm>
              <a:off x="768" y="1293"/>
              <a:ext cx="376" cy="603"/>
            </a:xfrm>
            <a:custGeom>
              <a:avLst/>
              <a:gdLst>
                <a:gd name="T0" fmla="*/ 96 w 376"/>
                <a:gd name="T1" fmla="*/ 12 h 603"/>
                <a:gd name="T2" fmla="*/ 0 w 376"/>
                <a:gd name="T3" fmla="*/ 196 h 603"/>
                <a:gd name="T4" fmla="*/ 4 w 376"/>
                <a:gd name="T5" fmla="*/ 356 h 603"/>
                <a:gd name="T6" fmla="*/ 220 w 376"/>
                <a:gd name="T7" fmla="*/ 592 h 603"/>
                <a:gd name="T8" fmla="*/ 352 w 376"/>
                <a:gd name="T9" fmla="*/ 576 h 603"/>
                <a:gd name="T10" fmla="*/ 368 w 376"/>
                <a:gd name="T11" fmla="*/ 552 h 603"/>
                <a:gd name="T12" fmla="*/ 376 w 376"/>
                <a:gd name="T13" fmla="*/ 528 h 603"/>
                <a:gd name="T14" fmla="*/ 344 w 376"/>
                <a:gd name="T15" fmla="*/ 500 h 603"/>
                <a:gd name="T16" fmla="*/ 320 w 376"/>
                <a:gd name="T17" fmla="*/ 496 h 603"/>
                <a:gd name="T18" fmla="*/ 308 w 376"/>
                <a:gd name="T19" fmla="*/ 460 h 603"/>
                <a:gd name="T20" fmla="*/ 276 w 376"/>
                <a:gd name="T21" fmla="*/ 388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56" name="Freeform 176"/>
            <p:cNvSpPr>
              <a:spLocks/>
            </p:cNvSpPr>
            <p:nvPr/>
          </p:nvSpPr>
          <p:spPr bwMode="auto">
            <a:xfrm>
              <a:off x="889" y="1306"/>
              <a:ext cx="246" cy="485"/>
            </a:xfrm>
            <a:custGeom>
              <a:avLst/>
              <a:gdLst>
                <a:gd name="T0" fmla="*/ 3 w 247"/>
                <a:gd name="T1" fmla="*/ 13 h 485"/>
                <a:gd name="T2" fmla="*/ 63 w 247"/>
                <a:gd name="T3" fmla="*/ 93 h 485"/>
                <a:gd name="T4" fmla="*/ 126 w 247"/>
                <a:gd name="T5" fmla="*/ 234 h 485"/>
                <a:gd name="T6" fmla="*/ 174 w 247"/>
                <a:gd name="T7" fmla="*/ 338 h 485"/>
                <a:gd name="T8" fmla="*/ 230 w 247"/>
                <a:gd name="T9" fmla="*/ 451 h 485"/>
                <a:gd name="T10" fmla="*/ 238 w 247"/>
                <a:gd name="T11" fmla="*/ 475 h 485"/>
                <a:gd name="T12" fmla="*/ 242 w 247"/>
                <a:gd name="T13" fmla="*/ 487 h 485"/>
                <a:gd name="T14" fmla="*/ 234 w 247"/>
                <a:gd name="T15" fmla="*/ 342 h 485"/>
                <a:gd name="T16" fmla="*/ 214 w 247"/>
                <a:gd name="T17" fmla="*/ 250 h 485"/>
                <a:gd name="T18" fmla="*/ 198 w 247"/>
                <a:gd name="T19" fmla="*/ 194 h 485"/>
                <a:gd name="T20" fmla="*/ 162 w 247"/>
                <a:gd name="T21" fmla="*/ 126 h 485"/>
                <a:gd name="T22" fmla="*/ 138 w 247"/>
                <a:gd name="T23" fmla="*/ 89 h 485"/>
                <a:gd name="T24" fmla="*/ 111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7" name="Group 177"/>
          <p:cNvGrpSpPr>
            <a:grpSpLocks/>
          </p:cNvGrpSpPr>
          <p:nvPr/>
        </p:nvGrpSpPr>
        <p:grpSpPr bwMode="auto">
          <a:xfrm rot="-9343629">
            <a:off x="4784058" y="5514976"/>
            <a:ext cx="87229" cy="198521"/>
            <a:chOff x="776" y="1307"/>
            <a:chExt cx="376" cy="608"/>
          </a:xfrm>
        </p:grpSpPr>
        <p:sp>
          <p:nvSpPr>
            <p:cNvPr id="46258" name="Freeform 178"/>
            <p:cNvSpPr>
              <a:spLocks/>
            </p:cNvSpPr>
            <p:nvPr/>
          </p:nvSpPr>
          <p:spPr bwMode="auto">
            <a:xfrm>
              <a:off x="795" y="1306"/>
              <a:ext cx="376" cy="603"/>
            </a:xfrm>
            <a:custGeom>
              <a:avLst/>
              <a:gdLst>
                <a:gd name="T0" fmla="*/ 96 w 376"/>
                <a:gd name="T1" fmla="*/ 12 h 603"/>
                <a:gd name="T2" fmla="*/ 0 w 376"/>
                <a:gd name="T3" fmla="*/ 196 h 603"/>
                <a:gd name="T4" fmla="*/ 4 w 376"/>
                <a:gd name="T5" fmla="*/ 356 h 603"/>
                <a:gd name="T6" fmla="*/ 220 w 376"/>
                <a:gd name="T7" fmla="*/ 592 h 603"/>
                <a:gd name="T8" fmla="*/ 352 w 376"/>
                <a:gd name="T9" fmla="*/ 576 h 603"/>
                <a:gd name="T10" fmla="*/ 368 w 376"/>
                <a:gd name="T11" fmla="*/ 552 h 603"/>
                <a:gd name="T12" fmla="*/ 376 w 376"/>
                <a:gd name="T13" fmla="*/ 528 h 603"/>
                <a:gd name="T14" fmla="*/ 344 w 376"/>
                <a:gd name="T15" fmla="*/ 500 h 603"/>
                <a:gd name="T16" fmla="*/ 320 w 376"/>
                <a:gd name="T17" fmla="*/ 496 h 603"/>
                <a:gd name="T18" fmla="*/ 308 w 376"/>
                <a:gd name="T19" fmla="*/ 460 h 603"/>
                <a:gd name="T20" fmla="*/ 276 w 376"/>
                <a:gd name="T21" fmla="*/ 388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59" name="Freeform 179"/>
            <p:cNvSpPr>
              <a:spLocks/>
            </p:cNvSpPr>
            <p:nvPr/>
          </p:nvSpPr>
          <p:spPr bwMode="auto">
            <a:xfrm>
              <a:off x="913" y="1303"/>
              <a:ext cx="246" cy="484"/>
            </a:xfrm>
            <a:custGeom>
              <a:avLst/>
              <a:gdLst>
                <a:gd name="T0" fmla="*/ 3 w 247"/>
                <a:gd name="T1" fmla="*/ 13 h 485"/>
                <a:gd name="T2" fmla="*/ 63 w 247"/>
                <a:gd name="T3" fmla="*/ 93 h 485"/>
                <a:gd name="T4" fmla="*/ 126 w 247"/>
                <a:gd name="T5" fmla="*/ 233 h 485"/>
                <a:gd name="T6" fmla="*/ 174 w 247"/>
                <a:gd name="T7" fmla="*/ 338 h 485"/>
                <a:gd name="T8" fmla="*/ 230 w 247"/>
                <a:gd name="T9" fmla="*/ 450 h 485"/>
                <a:gd name="T10" fmla="*/ 238 w 247"/>
                <a:gd name="T11" fmla="*/ 474 h 485"/>
                <a:gd name="T12" fmla="*/ 242 w 247"/>
                <a:gd name="T13" fmla="*/ 486 h 485"/>
                <a:gd name="T14" fmla="*/ 234 w 247"/>
                <a:gd name="T15" fmla="*/ 342 h 485"/>
                <a:gd name="T16" fmla="*/ 214 w 247"/>
                <a:gd name="T17" fmla="*/ 250 h 485"/>
                <a:gd name="T18" fmla="*/ 198 w 247"/>
                <a:gd name="T19" fmla="*/ 193 h 485"/>
                <a:gd name="T20" fmla="*/ 162 w 247"/>
                <a:gd name="T21" fmla="*/ 125 h 485"/>
                <a:gd name="T22" fmla="*/ 138 w 247"/>
                <a:gd name="T23" fmla="*/ 89 h 485"/>
                <a:gd name="T24" fmla="*/ 111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8" name="Group 180"/>
          <p:cNvGrpSpPr>
            <a:grpSpLocks/>
          </p:cNvGrpSpPr>
          <p:nvPr/>
        </p:nvGrpSpPr>
        <p:grpSpPr bwMode="auto">
          <a:xfrm rot="7900403">
            <a:off x="4372727" y="5506704"/>
            <a:ext cx="424113" cy="254168"/>
            <a:chOff x="720" y="2640"/>
            <a:chExt cx="768" cy="576"/>
          </a:xfrm>
        </p:grpSpPr>
        <p:sp>
          <p:nvSpPr>
            <p:cNvPr id="46261" name="AutoShape 181"/>
            <p:cNvSpPr>
              <a:spLocks noChangeArrowheads="1"/>
            </p:cNvSpPr>
            <p:nvPr/>
          </p:nvSpPr>
          <p:spPr bwMode="auto">
            <a:xfrm>
              <a:off x="713" y="3069"/>
              <a:ext cx="144" cy="150"/>
            </a:xfrm>
            <a:custGeom>
              <a:avLst/>
              <a:gdLst>
                <a:gd name="T0" fmla="*/ 72 w 21600"/>
                <a:gd name="T1" fmla="*/ 0 h 21600"/>
                <a:gd name="T2" fmla="*/ 21 w 21600"/>
                <a:gd name="T3" fmla="*/ 22 h 21600"/>
                <a:gd name="T4" fmla="*/ 0 w 21600"/>
                <a:gd name="T5" fmla="*/ 74 h 21600"/>
                <a:gd name="T6" fmla="*/ 21 w 21600"/>
                <a:gd name="T7" fmla="*/ 125 h 21600"/>
                <a:gd name="T8" fmla="*/ 72 w 21600"/>
                <a:gd name="T9" fmla="*/ 147 h 21600"/>
                <a:gd name="T10" fmla="*/ 123 w 21600"/>
                <a:gd name="T11" fmla="*/ 125 h 21600"/>
                <a:gd name="T12" fmla="*/ 144 w 21600"/>
                <a:gd name="T13" fmla="*/ 74 h 21600"/>
                <a:gd name="T14" fmla="*/ 123 w 21600"/>
                <a:gd name="T15" fmla="*/ 22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233 h 21600"/>
                <a:gd name="T26" fmla="*/ 18450 w 21600"/>
                <a:gd name="T27" fmla="*/ 1836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0" y="10800"/>
                  </a:moveTo>
                  <a:cubicBezTo>
                    <a:pt x="1050" y="16185"/>
                    <a:pt x="5415" y="20550"/>
                    <a:pt x="10800" y="20550"/>
                  </a:cubicBezTo>
                  <a:cubicBezTo>
                    <a:pt x="16185" y="20550"/>
                    <a:pt x="20550" y="16185"/>
                    <a:pt x="20550" y="10800"/>
                  </a:cubicBezTo>
                  <a:cubicBezTo>
                    <a:pt x="20550" y="5415"/>
                    <a:pt x="16185" y="1050"/>
                    <a:pt x="10800" y="1050"/>
                  </a:cubicBezTo>
                  <a:cubicBezTo>
                    <a:pt x="5415" y="1050"/>
                    <a:pt x="1050" y="5415"/>
                    <a:pt x="1050" y="10800"/>
                  </a:cubicBezTo>
                  <a:close/>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62" name="Freeform 182"/>
            <p:cNvSpPr>
              <a:spLocks/>
            </p:cNvSpPr>
            <p:nvPr/>
          </p:nvSpPr>
          <p:spPr bwMode="auto">
            <a:xfrm>
              <a:off x="741" y="2639"/>
              <a:ext cx="746" cy="525"/>
            </a:xfrm>
            <a:custGeom>
              <a:avLst/>
              <a:gdLst>
                <a:gd name="T0" fmla="*/ 0 w 780"/>
                <a:gd name="T1" fmla="*/ 460 h 548"/>
                <a:gd name="T2" fmla="*/ 50 w 780"/>
                <a:gd name="T3" fmla="*/ 418 h 548"/>
                <a:gd name="T4" fmla="*/ 107 w 780"/>
                <a:gd name="T5" fmla="*/ 391 h 548"/>
                <a:gd name="T6" fmla="*/ 164 w 780"/>
                <a:gd name="T7" fmla="*/ 360 h 548"/>
                <a:gd name="T8" fmla="*/ 187 w 780"/>
                <a:gd name="T9" fmla="*/ 353 h 548"/>
                <a:gd name="T10" fmla="*/ 222 w 780"/>
                <a:gd name="T11" fmla="*/ 326 h 548"/>
                <a:gd name="T12" fmla="*/ 271 w 780"/>
                <a:gd name="T13" fmla="*/ 291 h 548"/>
                <a:gd name="T14" fmla="*/ 332 w 780"/>
                <a:gd name="T15" fmla="*/ 249 h 548"/>
                <a:gd name="T16" fmla="*/ 378 w 780"/>
                <a:gd name="T17" fmla="*/ 207 h 548"/>
                <a:gd name="T18" fmla="*/ 436 w 780"/>
                <a:gd name="T19" fmla="*/ 130 h 548"/>
                <a:gd name="T20" fmla="*/ 581 w 780"/>
                <a:gd name="T21" fmla="*/ 4 h 548"/>
                <a:gd name="T22" fmla="*/ 692 w 780"/>
                <a:gd name="T23" fmla="*/ 19 h 548"/>
                <a:gd name="T24" fmla="*/ 703 w 780"/>
                <a:gd name="T25" fmla="*/ 61 h 548"/>
                <a:gd name="T26" fmla="*/ 745 w 780"/>
                <a:gd name="T27" fmla="*/ 77 h 548"/>
                <a:gd name="T28" fmla="*/ 730 w 780"/>
                <a:gd name="T29" fmla="*/ 115 h 548"/>
                <a:gd name="T30" fmla="*/ 726 w 780"/>
                <a:gd name="T31" fmla="*/ 126 h 548"/>
                <a:gd name="T32" fmla="*/ 741 w 780"/>
                <a:gd name="T33" fmla="*/ 100 h 548"/>
                <a:gd name="T34" fmla="*/ 680 w 780"/>
                <a:gd name="T35" fmla="*/ 84 h 548"/>
                <a:gd name="T36" fmla="*/ 653 w 780"/>
                <a:gd name="T37" fmla="*/ 69 h 548"/>
                <a:gd name="T38" fmla="*/ 630 w 780"/>
                <a:gd name="T39" fmla="*/ 61 h 548"/>
                <a:gd name="T40" fmla="*/ 558 w 780"/>
                <a:gd name="T41" fmla="*/ 73 h 548"/>
                <a:gd name="T42" fmla="*/ 523 w 780"/>
                <a:gd name="T43" fmla="*/ 96 h 548"/>
                <a:gd name="T44" fmla="*/ 500 w 780"/>
                <a:gd name="T45" fmla="*/ 142 h 548"/>
                <a:gd name="T46" fmla="*/ 455 w 780"/>
                <a:gd name="T47" fmla="*/ 211 h 548"/>
                <a:gd name="T48" fmla="*/ 416 w 780"/>
                <a:gd name="T49" fmla="*/ 261 h 548"/>
                <a:gd name="T50" fmla="*/ 351 w 780"/>
                <a:gd name="T51" fmla="*/ 287 h 548"/>
                <a:gd name="T52" fmla="*/ 321 w 780"/>
                <a:gd name="T53" fmla="*/ 314 h 548"/>
                <a:gd name="T54" fmla="*/ 245 w 780"/>
                <a:gd name="T55" fmla="*/ 376 h 548"/>
                <a:gd name="T56" fmla="*/ 187 w 780"/>
                <a:gd name="T57" fmla="*/ 422 h 548"/>
                <a:gd name="T58" fmla="*/ 134 w 780"/>
                <a:gd name="T59" fmla="*/ 487 h 548"/>
                <a:gd name="T60" fmla="*/ 107 w 780"/>
                <a:gd name="T61" fmla="*/ 525 h 5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0" h="548">
                  <a:moveTo>
                    <a:pt x="0" y="480"/>
                  </a:moveTo>
                  <a:cubicBezTo>
                    <a:pt x="34" y="469"/>
                    <a:pt x="24" y="464"/>
                    <a:pt x="52" y="436"/>
                  </a:cubicBezTo>
                  <a:cubicBezTo>
                    <a:pt x="65" y="423"/>
                    <a:pt x="95" y="414"/>
                    <a:pt x="112" y="408"/>
                  </a:cubicBezTo>
                  <a:cubicBezTo>
                    <a:pt x="133" y="401"/>
                    <a:pt x="150" y="383"/>
                    <a:pt x="172" y="376"/>
                  </a:cubicBezTo>
                  <a:cubicBezTo>
                    <a:pt x="180" y="373"/>
                    <a:pt x="196" y="368"/>
                    <a:pt x="196" y="368"/>
                  </a:cubicBezTo>
                  <a:cubicBezTo>
                    <a:pt x="223" y="341"/>
                    <a:pt x="209" y="348"/>
                    <a:pt x="232" y="340"/>
                  </a:cubicBezTo>
                  <a:cubicBezTo>
                    <a:pt x="250" y="327"/>
                    <a:pt x="263" y="311"/>
                    <a:pt x="284" y="304"/>
                  </a:cubicBezTo>
                  <a:cubicBezTo>
                    <a:pt x="302" y="290"/>
                    <a:pt x="326" y="267"/>
                    <a:pt x="348" y="260"/>
                  </a:cubicBezTo>
                  <a:cubicBezTo>
                    <a:pt x="364" y="244"/>
                    <a:pt x="380" y="232"/>
                    <a:pt x="396" y="216"/>
                  </a:cubicBezTo>
                  <a:cubicBezTo>
                    <a:pt x="420" y="192"/>
                    <a:pt x="427" y="155"/>
                    <a:pt x="456" y="136"/>
                  </a:cubicBezTo>
                  <a:cubicBezTo>
                    <a:pt x="476" y="55"/>
                    <a:pt x="527" y="16"/>
                    <a:pt x="608" y="4"/>
                  </a:cubicBezTo>
                  <a:cubicBezTo>
                    <a:pt x="660" y="6"/>
                    <a:pt x="684" y="0"/>
                    <a:pt x="724" y="20"/>
                  </a:cubicBezTo>
                  <a:cubicBezTo>
                    <a:pt x="729" y="34"/>
                    <a:pt x="721" y="60"/>
                    <a:pt x="736" y="64"/>
                  </a:cubicBezTo>
                  <a:cubicBezTo>
                    <a:pt x="752" y="68"/>
                    <a:pt x="765" y="75"/>
                    <a:pt x="780" y="80"/>
                  </a:cubicBezTo>
                  <a:cubicBezTo>
                    <a:pt x="771" y="94"/>
                    <a:pt x="769" y="104"/>
                    <a:pt x="764" y="120"/>
                  </a:cubicBezTo>
                  <a:cubicBezTo>
                    <a:pt x="763" y="124"/>
                    <a:pt x="760" y="136"/>
                    <a:pt x="760" y="132"/>
                  </a:cubicBezTo>
                  <a:cubicBezTo>
                    <a:pt x="760" y="116"/>
                    <a:pt x="766" y="114"/>
                    <a:pt x="776" y="104"/>
                  </a:cubicBezTo>
                  <a:cubicBezTo>
                    <a:pt x="753" y="89"/>
                    <a:pt x="742" y="91"/>
                    <a:pt x="712" y="88"/>
                  </a:cubicBezTo>
                  <a:cubicBezTo>
                    <a:pt x="702" y="83"/>
                    <a:pt x="694" y="76"/>
                    <a:pt x="684" y="72"/>
                  </a:cubicBezTo>
                  <a:cubicBezTo>
                    <a:pt x="676" y="69"/>
                    <a:pt x="660" y="64"/>
                    <a:pt x="660" y="64"/>
                  </a:cubicBezTo>
                  <a:cubicBezTo>
                    <a:pt x="626" y="67"/>
                    <a:pt x="613" y="69"/>
                    <a:pt x="584" y="76"/>
                  </a:cubicBezTo>
                  <a:cubicBezTo>
                    <a:pt x="570" y="85"/>
                    <a:pt x="559" y="87"/>
                    <a:pt x="548" y="100"/>
                  </a:cubicBezTo>
                  <a:cubicBezTo>
                    <a:pt x="536" y="114"/>
                    <a:pt x="533" y="133"/>
                    <a:pt x="524" y="148"/>
                  </a:cubicBezTo>
                  <a:cubicBezTo>
                    <a:pt x="510" y="174"/>
                    <a:pt x="495" y="198"/>
                    <a:pt x="476" y="220"/>
                  </a:cubicBezTo>
                  <a:cubicBezTo>
                    <a:pt x="458" y="242"/>
                    <a:pt x="466" y="262"/>
                    <a:pt x="436" y="272"/>
                  </a:cubicBezTo>
                  <a:cubicBezTo>
                    <a:pt x="418" y="290"/>
                    <a:pt x="393" y="294"/>
                    <a:pt x="368" y="300"/>
                  </a:cubicBezTo>
                  <a:cubicBezTo>
                    <a:pt x="355" y="309"/>
                    <a:pt x="349" y="319"/>
                    <a:pt x="336" y="328"/>
                  </a:cubicBezTo>
                  <a:cubicBezTo>
                    <a:pt x="325" y="362"/>
                    <a:pt x="290" y="384"/>
                    <a:pt x="256" y="392"/>
                  </a:cubicBezTo>
                  <a:cubicBezTo>
                    <a:pt x="230" y="409"/>
                    <a:pt x="218" y="418"/>
                    <a:pt x="196" y="440"/>
                  </a:cubicBezTo>
                  <a:cubicBezTo>
                    <a:pt x="175" y="461"/>
                    <a:pt x="166" y="491"/>
                    <a:pt x="140" y="508"/>
                  </a:cubicBezTo>
                  <a:cubicBezTo>
                    <a:pt x="130" y="537"/>
                    <a:pt x="131" y="529"/>
                    <a:pt x="112" y="548"/>
                  </a:cubicBezTo>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079" name="Group 183"/>
          <p:cNvGrpSpPr>
            <a:grpSpLocks/>
          </p:cNvGrpSpPr>
          <p:nvPr/>
        </p:nvGrpSpPr>
        <p:grpSpPr bwMode="auto">
          <a:xfrm rot="7900403">
            <a:off x="4299786" y="5508960"/>
            <a:ext cx="422609" cy="254167"/>
            <a:chOff x="720" y="2640"/>
            <a:chExt cx="768" cy="576"/>
          </a:xfrm>
        </p:grpSpPr>
        <p:sp>
          <p:nvSpPr>
            <p:cNvPr id="46264" name="AutoShape 184"/>
            <p:cNvSpPr>
              <a:spLocks noChangeArrowheads="1"/>
            </p:cNvSpPr>
            <p:nvPr/>
          </p:nvSpPr>
          <p:spPr bwMode="auto">
            <a:xfrm>
              <a:off x="717" y="3081"/>
              <a:ext cx="145" cy="147"/>
            </a:xfrm>
            <a:custGeom>
              <a:avLst/>
              <a:gdLst>
                <a:gd name="T0" fmla="*/ 72 w 21600"/>
                <a:gd name="T1" fmla="*/ 0 h 21600"/>
                <a:gd name="T2" fmla="*/ 21 w 21600"/>
                <a:gd name="T3" fmla="*/ 22 h 21600"/>
                <a:gd name="T4" fmla="*/ 0 w 21600"/>
                <a:gd name="T5" fmla="*/ 74 h 21600"/>
                <a:gd name="T6" fmla="*/ 21 w 21600"/>
                <a:gd name="T7" fmla="*/ 125 h 21600"/>
                <a:gd name="T8" fmla="*/ 72 w 21600"/>
                <a:gd name="T9" fmla="*/ 147 h 21600"/>
                <a:gd name="T10" fmla="*/ 123 w 21600"/>
                <a:gd name="T11" fmla="*/ 125 h 21600"/>
                <a:gd name="T12" fmla="*/ 144 w 21600"/>
                <a:gd name="T13" fmla="*/ 74 h 21600"/>
                <a:gd name="T14" fmla="*/ 123 w 21600"/>
                <a:gd name="T15" fmla="*/ 22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233 h 21600"/>
                <a:gd name="T26" fmla="*/ 18450 w 21600"/>
                <a:gd name="T27" fmla="*/ 1836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0" y="10800"/>
                  </a:moveTo>
                  <a:cubicBezTo>
                    <a:pt x="1050" y="16185"/>
                    <a:pt x="5415" y="20550"/>
                    <a:pt x="10800" y="20550"/>
                  </a:cubicBezTo>
                  <a:cubicBezTo>
                    <a:pt x="16185" y="20550"/>
                    <a:pt x="20550" y="16185"/>
                    <a:pt x="20550" y="10800"/>
                  </a:cubicBezTo>
                  <a:cubicBezTo>
                    <a:pt x="20550" y="5415"/>
                    <a:pt x="16185" y="1050"/>
                    <a:pt x="10800" y="1050"/>
                  </a:cubicBezTo>
                  <a:cubicBezTo>
                    <a:pt x="5415" y="1050"/>
                    <a:pt x="1050" y="5415"/>
                    <a:pt x="1050" y="10800"/>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65" name="Freeform 185"/>
            <p:cNvSpPr>
              <a:spLocks/>
            </p:cNvSpPr>
            <p:nvPr/>
          </p:nvSpPr>
          <p:spPr bwMode="auto">
            <a:xfrm>
              <a:off x="741" y="2639"/>
              <a:ext cx="746" cy="525"/>
            </a:xfrm>
            <a:custGeom>
              <a:avLst/>
              <a:gdLst>
                <a:gd name="T0" fmla="*/ 0 w 780"/>
                <a:gd name="T1" fmla="*/ 460 h 548"/>
                <a:gd name="T2" fmla="*/ 50 w 780"/>
                <a:gd name="T3" fmla="*/ 418 h 548"/>
                <a:gd name="T4" fmla="*/ 107 w 780"/>
                <a:gd name="T5" fmla="*/ 391 h 548"/>
                <a:gd name="T6" fmla="*/ 164 w 780"/>
                <a:gd name="T7" fmla="*/ 360 h 548"/>
                <a:gd name="T8" fmla="*/ 187 w 780"/>
                <a:gd name="T9" fmla="*/ 353 h 548"/>
                <a:gd name="T10" fmla="*/ 222 w 780"/>
                <a:gd name="T11" fmla="*/ 326 h 548"/>
                <a:gd name="T12" fmla="*/ 271 w 780"/>
                <a:gd name="T13" fmla="*/ 291 h 548"/>
                <a:gd name="T14" fmla="*/ 332 w 780"/>
                <a:gd name="T15" fmla="*/ 249 h 548"/>
                <a:gd name="T16" fmla="*/ 378 w 780"/>
                <a:gd name="T17" fmla="*/ 207 h 548"/>
                <a:gd name="T18" fmla="*/ 436 w 780"/>
                <a:gd name="T19" fmla="*/ 130 h 548"/>
                <a:gd name="T20" fmla="*/ 581 w 780"/>
                <a:gd name="T21" fmla="*/ 4 h 548"/>
                <a:gd name="T22" fmla="*/ 692 w 780"/>
                <a:gd name="T23" fmla="*/ 19 h 548"/>
                <a:gd name="T24" fmla="*/ 703 w 780"/>
                <a:gd name="T25" fmla="*/ 61 h 548"/>
                <a:gd name="T26" fmla="*/ 745 w 780"/>
                <a:gd name="T27" fmla="*/ 77 h 548"/>
                <a:gd name="T28" fmla="*/ 730 w 780"/>
                <a:gd name="T29" fmla="*/ 115 h 548"/>
                <a:gd name="T30" fmla="*/ 726 w 780"/>
                <a:gd name="T31" fmla="*/ 126 h 548"/>
                <a:gd name="T32" fmla="*/ 741 w 780"/>
                <a:gd name="T33" fmla="*/ 100 h 548"/>
                <a:gd name="T34" fmla="*/ 680 w 780"/>
                <a:gd name="T35" fmla="*/ 84 h 548"/>
                <a:gd name="T36" fmla="*/ 653 w 780"/>
                <a:gd name="T37" fmla="*/ 69 h 548"/>
                <a:gd name="T38" fmla="*/ 630 w 780"/>
                <a:gd name="T39" fmla="*/ 61 h 548"/>
                <a:gd name="T40" fmla="*/ 558 w 780"/>
                <a:gd name="T41" fmla="*/ 73 h 548"/>
                <a:gd name="T42" fmla="*/ 523 w 780"/>
                <a:gd name="T43" fmla="*/ 96 h 548"/>
                <a:gd name="T44" fmla="*/ 500 w 780"/>
                <a:gd name="T45" fmla="*/ 142 h 548"/>
                <a:gd name="T46" fmla="*/ 455 w 780"/>
                <a:gd name="T47" fmla="*/ 211 h 548"/>
                <a:gd name="T48" fmla="*/ 416 w 780"/>
                <a:gd name="T49" fmla="*/ 261 h 548"/>
                <a:gd name="T50" fmla="*/ 351 w 780"/>
                <a:gd name="T51" fmla="*/ 287 h 548"/>
                <a:gd name="T52" fmla="*/ 321 w 780"/>
                <a:gd name="T53" fmla="*/ 314 h 548"/>
                <a:gd name="T54" fmla="*/ 245 w 780"/>
                <a:gd name="T55" fmla="*/ 376 h 548"/>
                <a:gd name="T56" fmla="*/ 187 w 780"/>
                <a:gd name="T57" fmla="*/ 422 h 548"/>
                <a:gd name="T58" fmla="*/ 134 w 780"/>
                <a:gd name="T59" fmla="*/ 487 h 548"/>
                <a:gd name="T60" fmla="*/ 107 w 780"/>
                <a:gd name="T61" fmla="*/ 525 h 5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0" h="548">
                  <a:moveTo>
                    <a:pt x="0" y="480"/>
                  </a:moveTo>
                  <a:cubicBezTo>
                    <a:pt x="34" y="469"/>
                    <a:pt x="24" y="464"/>
                    <a:pt x="52" y="436"/>
                  </a:cubicBezTo>
                  <a:cubicBezTo>
                    <a:pt x="65" y="423"/>
                    <a:pt x="95" y="414"/>
                    <a:pt x="112" y="408"/>
                  </a:cubicBezTo>
                  <a:cubicBezTo>
                    <a:pt x="133" y="401"/>
                    <a:pt x="150" y="383"/>
                    <a:pt x="172" y="376"/>
                  </a:cubicBezTo>
                  <a:cubicBezTo>
                    <a:pt x="180" y="373"/>
                    <a:pt x="196" y="368"/>
                    <a:pt x="196" y="368"/>
                  </a:cubicBezTo>
                  <a:cubicBezTo>
                    <a:pt x="223" y="341"/>
                    <a:pt x="209" y="348"/>
                    <a:pt x="232" y="340"/>
                  </a:cubicBezTo>
                  <a:cubicBezTo>
                    <a:pt x="250" y="327"/>
                    <a:pt x="263" y="311"/>
                    <a:pt x="284" y="304"/>
                  </a:cubicBezTo>
                  <a:cubicBezTo>
                    <a:pt x="302" y="290"/>
                    <a:pt x="326" y="267"/>
                    <a:pt x="348" y="260"/>
                  </a:cubicBezTo>
                  <a:cubicBezTo>
                    <a:pt x="364" y="244"/>
                    <a:pt x="380" y="232"/>
                    <a:pt x="396" y="216"/>
                  </a:cubicBezTo>
                  <a:cubicBezTo>
                    <a:pt x="420" y="192"/>
                    <a:pt x="427" y="155"/>
                    <a:pt x="456" y="136"/>
                  </a:cubicBezTo>
                  <a:cubicBezTo>
                    <a:pt x="476" y="55"/>
                    <a:pt x="527" y="16"/>
                    <a:pt x="608" y="4"/>
                  </a:cubicBezTo>
                  <a:cubicBezTo>
                    <a:pt x="660" y="6"/>
                    <a:pt x="684" y="0"/>
                    <a:pt x="724" y="20"/>
                  </a:cubicBezTo>
                  <a:cubicBezTo>
                    <a:pt x="729" y="34"/>
                    <a:pt x="721" y="60"/>
                    <a:pt x="736" y="64"/>
                  </a:cubicBezTo>
                  <a:cubicBezTo>
                    <a:pt x="752" y="68"/>
                    <a:pt x="765" y="75"/>
                    <a:pt x="780" y="80"/>
                  </a:cubicBezTo>
                  <a:cubicBezTo>
                    <a:pt x="771" y="94"/>
                    <a:pt x="769" y="104"/>
                    <a:pt x="764" y="120"/>
                  </a:cubicBezTo>
                  <a:cubicBezTo>
                    <a:pt x="763" y="124"/>
                    <a:pt x="760" y="136"/>
                    <a:pt x="760" y="132"/>
                  </a:cubicBezTo>
                  <a:cubicBezTo>
                    <a:pt x="760" y="116"/>
                    <a:pt x="766" y="114"/>
                    <a:pt x="776" y="104"/>
                  </a:cubicBezTo>
                  <a:cubicBezTo>
                    <a:pt x="753" y="89"/>
                    <a:pt x="742" y="91"/>
                    <a:pt x="712" y="88"/>
                  </a:cubicBezTo>
                  <a:cubicBezTo>
                    <a:pt x="702" y="83"/>
                    <a:pt x="694" y="76"/>
                    <a:pt x="684" y="72"/>
                  </a:cubicBezTo>
                  <a:cubicBezTo>
                    <a:pt x="676" y="69"/>
                    <a:pt x="660" y="64"/>
                    <a:pt x="660" y="64"/>
                  </a:cubicBezTo>
                  <a:cubicBezTo>
                    <a:pt x="626" y="67"/>
                    <a:pt x="613" y="69"/>
                    <a:pt x="584" y="76"/>
                  </a:cubicBezTo>
                  <a:cubicBezTo>
                    <a:pt x="570" y="85"/>
                    <a:pt x="559" y="87"/>
                    <a:pt x="548" y="100"/>
                  </a:cubicBezTo>
                  <a:cubicBezTo>
                    <a:pt x="536" y="114"/>
                    <a:pt x="533" y="133"/>
                    <a:pt x="524" y="148"/>
                  </a:cubicBezTo>
                  <a:cubicBezTo>
                    <a:pt x="510" y="174"/>
                    <a:pt x="495" y="198"/>
                    <a:pt x="476" y="220"/>
                  </a:cubicBezTo>
                  <a:cubicBezTo>
                    <a:pt x="458" y="242"/>
                    <a:pt x="466" y="262"/>
                    <a:pt x="436" y="272"/>
                  </a:cubicBezTo>
                  <a:cubicBezTo>
                    <a:pt x="418" y="290"/>
                    <a:pt x="393" y="294"/>
                    <a:pt x="368" y="300"/>
                  </a:cubicBezTo>
                  <a:cubicBezTo>
                    <a:pt x="355" y="309"/>
                    <a:pt x="349" y="319"/>
                    <a:pt x="336" y="328"/>
                  </a:cubicBezTo>
                  <a:cubicBezTo>
                    <a:pt x="325" y="362"/>
                    <a:pt x="290" y="384"/>
                    <a:pt x="256" y="392"/>
                  </a:cubicBezTo>
                  <a:cubicBezTo>
                    <a:pt x="230" y="409"/>
                    <a:pt x="218" y="418"/>
                    <a:pt x="196" y="440"/>
                  </a:cubicBezTo>
                  <a:cubicBezTo>
                    <a:pt x="175" y="461"/>
                    <a:pt x="166" y="491"/>
                    <a:pt x="140" y="508"/>
                  </a:cubicBezTo>
                  <a:cubicBezTo>
                    <a:pt x="130" y="537"/>
                    <a:pt x="131" y="529"/>
                    <a:pt x="112" y="548"/>
                  </a:cubicBezTo>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sp>
        <p:nvSpPr>
          <p:cNvPr id="46266" name="Freeform 186"/>
          <p:cNvSpPr>
            <a:spLocks/>
          </p:cNvSpPr>
          <p:nvPr/>
        </p:nvSpPr>
        <p:spPr bwMode="auto">
          <a:xfrm>
            <a:off x="4615615" y="5620252"/>
            <a:ext cx="127835" cy="212056"/>
          </a:xfrm>
          <a:custGeom>
            <a:avLst/>
            <a:gdLst>
              <a:gd name="T0" fmla="*/ 36252 w 871"/>
              <a:gd name="T1" fmla="*/ 24251 h 1000"/>
              <a:gd name="T2" fmla="*/ 31604 w 871"/>
              <a:gd name="T3" fmla="*/ 38291 h 1000"/>
              <a:gd name="T4" fmla="*/ 29745 w 871"/>
              <a:gd name="T5" fmla="*/ 45949 h 1000"/>
              <a:gd name="T6" fmla="*/ 24168 w 871"/>
              <a:gd name="T7" fmla="*/ 76581 h 1000"/>
              <a:gd name="T8" fmla="*/ 19520 w 871"/>
              <a:gd name="T9" fmla="*/ 93174 h 1000"/>
              <a:gd name="T10" fmla="*/ 10225 w 871"/>
              <a:gd name="T11" fmla="*/ 144228 h 1000"/>
              <a:gd name="T12" fmla="*/ 0 w 871"/>
              <a:gd name="T13" fmla="*/ 194005 h 1000"/>
              <a:gd name="T14" fmla="*/ 13943 w 871"/>
              <a:gd name="T15" fmla="*/ 204216 h 1000"/>
              <a:gd name="T16" fmla="*/ 59490 w 871"/>
              <a:gd name="T17" fmla="*/ 210598 h 1000"/>
              <a:gd name="T18" fmla="*/ 101319 w 871"/>
              <a:gd name="T19" fmla="*/ 208045 h 1000"/>
              <a:gd name="T20" fmla="*/ 116191 w 871"/>
              <a:gd name="T21" fmla="*/ 200387 h 1000"/>
              <a:gd name="T22" fmla="*/ 132923 w 871"/>
              <a:gd name="T23" fmla="*/ 191453 h 1000"/>
              <a:gd name="T24" fmla="*/ 129205 w 871"/>
              <a:gd name="T25" fmla="*/ 173584 h 1000"/>
              <a:gd name="T26" fmla="*/ 112473 w 871"/>
              <a:gd name="T27" fmla="*/ 127635 h 1000"/>
              <a:gd name="T28" fmla="*/ 95742 w 871"/>
              <a:gd name="T29" fmla="*/ 76581 h 1000"/>
              <a:gd name="T30" fmla="*/ 88305 w 871"/>
              <a:gd name="T31" fmla="*/ 65094 h 1000"/>
              <a:gd name="T32" fmla="*/ 85517 w 871"/>
              <a:gd name="T33" fmla="*/ 61265 h 1000"/>
              <a:gd name="T34" fmla="*/ 80869 w 871"/>
              <a:gd name="T35" fmla="*/ 47225 h 1000"/>
              <a:gd name="T36" fmla="*/ 75292 w 871"/>
              <a:gd name="T37" fmla="*/ 42120 h 1000"/>
              <a:gd name="T38" fmla="*/ 64138 w 871"/>
              <a:gd name="T39" fmla="*/ 25527 h 1000"/>
              <a:gd name="T40" fmla="*/ 54842 w 871"/>
              <a:gd name="T41" fmla="*/ 7658 h 1000"/>
              <a:gd name="T42" fmla="*/ 46477 w 871"/>
              <a:gd name="T43" fmla="*/ 1276 h 1000"/>
              <a:gd name="T44" fmla="*/ 43688 w 871"/>
              <a:gd name="T45" fmla="*/ 0 h 1000"/>
              <a:gd name="T46" fmla="*/ 40899 w 871"/>
              <a:gd name="T47" fmla="*/ 1276 h 1000"/>
              <a:gd name="T48" fmla="*/ 36252 w 871"/>
              <a:gd name="T49" fmla="*/ 24251 h 1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1" h="1000">
                <a:moveTo>
                  <a:pt x="234" y="114"/>
                </a:moveTo>
                <a:cubicBezTo>
                  <a:pt x="206" y="132"/>
                  <a:pt x="212" y="149"/>
                  <a:pt x="204" y="180"/>
                </a:cubicBezTo>
                <a:cubicBezTo>
                  <a:pt x="201" y="192"/>
                  <a:pt x="192" y="216"/>
                  <a:pt x="192" y="216"/>
                </a:cubicBezTo>
                <a:cubicBezTo>
                  <a:pt x="185" y="262"/>
                  <a:pt x="173" y="316"/>
                  <a:pt x="156" y="360"/>
                </a:cubicBezTo>
                <a:cubicBezTo>
                  <a:pt x="146" y="386"/>
                  <a:pt x="133" y="411"/>
                  <a:pt x="126" y="438"/>
                </a:cubicBezTo>
                <a:cubicBezTo>
                  <a:pt x="106" y="518"/>
                  <a:pt x="88" y="599"/>
                  <a:pt x="66" y="678"/>
                </a:cubicBezTo>
                <a:cubicBezTo>
                  <a:pt x="44" y="757"/>
                  <a:pt x="14" y="830"/>
                  <a:pt x="0" y="912"/>
                </a:cubicBezTo>
                <a:cubicBezTo>
                  <a:pt x="11" y="944"/>
                  <a:pt x="58" y="952"/>
                  <a:pt x="90" y="960"/>
                </a:cubicBezTo>
                <a:cubicBezTo>
                  <a:pt x="122" y="981"/>
                  <a:pt x="334" y="988"/>
                  <a:pt x="384" y="990"/>
                </a:cubicBezTo>
                <a:cubicBezTo>
                  <a:pt x="475" y="1000"/>
                  <a:pt x="564" y="991"/>
                  <a:pt x="654" y="978"/>
                </a:cubicBezTo>
                <a:cubicBezTo>
                  <a:pt x="688" y="967"/>
                  <a:pt x="718" y="956"/>
                  <a:pt x="750" y="942"/>
                </a:cubicBezTo>
                <a:cubicBezTo>
                  <a:pt x="786" y="926"/>
                  <a:pt x="825" y="922"/>
                  <a:pt x="858" y="900"/>
                </a:cubicBezTo>
                <a:cubicBezTo>
                  <a:pt x="871" y="862"/>
                  <a:pt x="854" y="844"/>
                  <a:pt x="834" y="816"/>
                </a:cubicBezTo>
                <a:cubicBezTo>
                  <a:pt x="786" y="749"/>
                  <a:pt x="762" y="673"/>
                  <a:pt x="726" y="600"/>
                </a:cubicBezTo>
                <a:cubicBezTo>
                  <a:pt x="714" y="519"/>
                  <a:pt x="664" y="429"/>
                  <a:pt x="618" y="360"/>
                </a:cubicBezTo>
                <a:cubicBezTo>
                  <a:pt x="597" y="328"/>
                  <a:pt x="611" y="347"/>
                  <a:pt x="570" y="306"/>
                </a:cubicBezTo>
                <a:cubicBezTo>
                  <a:pt x="564" y="300"/>
                  <a:pt x="552" y="288"/>
                  <a:pt x="552" y="288"/>
                </a:cubicBezTo>
                <a:cubicBezTo>
                  <a:pt x="542" y="248"/>
                  <a:pt x="550" y="243"/>
                  <a:pt x="522" y="222"/>
                </a:cubicBezTo>
                <a:cubicBezTo>
                  <a:pt x="511" y="213"/>
                  <a:pt x="486" y="198"/>
                  <a:pt x="486" y="198"/>
                </a:cubicBezTo>
                <a:cubicBezTo>
                  <a:pt x="466" y="168"/>
                  <a:pt x="433" y="149"/>
                  <a:pt x="414" y="120"/>
                </a:cubicBezTo>
                <a:cubicBezTo>
                  <a:pt x="395" y="92"/>
                  <a:pt x="376" y="62"/>
                  <a:pt x="354" y="36"/>
                </a:cubicBezTo>
                <a:cubicBezTo>
                  <a:pt x="333" y="11"/>
                  <a:pt x="335" y="18"/>
                  <a:pt x="300" y="6"/>
                </a:cubicBezTo>
                <a:cubicBezTo>
                  <a:pt x="294" y="4"/>
                  <a:pt x="282" y="0"/>
                  <a:pt x="282" y="0"/>
                </a:cubicBezTo>
                <a:cubicBezTo>
                  <a:pt x="276" y="2"/>
                  <a:pt x="268" y="1"/>
                  <a:pt x="264" y="6"/>
                </a:cubicBezTo>
                <a:cubicBezTo>
                  <a:pt x="254" y="19"/>
                  <a:pt x="234" y="96"/>
                  <a:pt x="234" y="114"/>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67" name="Freeform 187"/>
          <p:cNvSpPr>
            <a:spLocks/>
          </p:cNvSpPr>
          <p:nvPr/>
        </p:nvSpPr>
        <p:spPr bwMode="auto">
          <a:xfrm>
            <a:off x="4193005" y="5725529"/>
            <a:ext cx="126332" cy="212056"/>
          </a:xfrm>
          <a:custGeom>
            <a:avLst/>
            <a:gdLst>
              <a:gd name="T0" fmla="*/ 35825 w 871"/>
              <a:gd name="T1" fmla="*/ 24070 h 1000"/>
              <a:gd name="T2" fmla="*/ 31232 w 871"/>
              <a:gd name="T3" fmla="*/ 38005 h 1000"/>
              <a:gd name="T4" fmla="*/ 29395 w 871"/>
              <a:gd name="T5" fmla="*/ 45606 h 1000"/>
              <a:gd name="T6" fmla="*/ 23884 w 871"/>
              <a:gd name="T7" fmla="*/ 76009 h 1000"/>
              <a:gd name="T8" fmla="*/ 19291 w 871"/>
              <a:gd name="T9" fmla="*/ 92478 h 1000"/>
              <a:gd name="T10" fmla="*/ 10105 w 871"/>
              <a:gd name="T11" fmla="*/ 143151 h 1000"/>
              <a:gd name="T12" fmla="*/ 0 w 871"/>
              <a:gd name="T13" fmla="*/ 192557 h 1000"/>
              <a:gd name="T14" fmla="*/ 13779 w 871"/>
              <a:gd name="T15" fmla="*/ 202692 h 1000"/>
              <a:gd name="T16" fmla="*/ 58790 w 871"/>
              <a:gd name="T17" fmla="*/ 209026 h 1000"/>
              <a:gd name="T18" fmla="*/ 100127 w 871"/>
              <a:gd name="T19" fmla="*/ 206492 h 1000"/>
              <a:gd name="T20" fmla="*/ 114825 w 871"/>
              <a:gd name="T21" fmla="*/ 198891 h 1000"/>
              <a:gd name="T22" fmla="*/ 131360 w 871"/>
              <a:gd name="T23" fmla="*/ 190023 h 1000"/>
              <a:gd name="T24" fmla="*/ 127685 w 871"/>
              <a:gd name="T25" fmla="*/ 172288 h 1000"/>
              <a:gd name="T26" fmla="*/ 111151 w 871"/>
              <a:gd name="T27" fmla="*/ 126682 h 1000"/>
              <a:gd name="T28" fmla="*/ 94616 w 871"/>
              <a:gd name="T29" fmla="*/ 76009 h 1000"/>
              <a:gd name="T30" fmla="*/ 87267 w 871"/>
              <a:gd name="T31" fmla="*/ 64608 h 1000"/>
              <a:gd name="T32" fmla="*/ 84511 w 871"/>
              <a:gd name="T33" fmla="*/ 60807 h 1000"/>
              <a:gd name="T34" fmla="*/ 79918 w 871"/>
              <a:gd name="T35" fmla="*/ 46872 h 1000"/>
              <a:gd name="T36" fmla="*/ 74407 w 871"/>
              <a:gd name="T37" fmla="*/ 41805 h 1000"/>
              <a:gd name="T38" fmla="*/ 63383 w 871"/>
              <a:gd name="T39" fmla="*/ 25336 h 1000"/>
              <a:gd name="T40" fmla="*/ 54197 w 871"/>
              <a:gd name="T41" fmla="*/ 7601 h 1000"/>
              <a:gd name="T42" fmla="*/ 45930 w 871"/>
              <a:gd name="T43" fmla="*/ 1267 h 1000"/>
              <a:gd name="T44" fmla="*/ 43174 w 871"/>
              <a:gd name="T45" fmla="*/ 0 h 1000"/>
              <a:gd name="T46" fmla="*/ 40418 w 871"/>
              <a:gd name="T47" fmla="*/ 1267 h 1000"/>
              <a:gd name="T48" fmla="*/ 35825 w 871"/>
              <a:gd name="T49" fmla="*/ 24070 h 1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1" h="1000">
                <a:moveTo>
                  <a:pt x="234" y="114"/>
                </a:moveTo>
                <a:cubicBezTo>
                  <a:pt x="206" y="132"/>
                  <a:pt x="212" y="149"/>
                  <a:pt x="204" y="180"/>
                </a:cubicBezTo>
                <a:cubicBezTo>
                  <a:pt x="201" y="192"/>
                  <a:pt x="192" y="216"/>
                  <a:pt x="192" y="216"/>
                </a:cubicBezTo>
                <a:cubicBezTo>
                  <a:pt x="185" y="262"/>
                  <a:pt x="173" y="316"/>
                  <a:pt x="156" y="360"/>
                </a:cubicBezTo>
                <a:cubicBezTo>
                  <a:pt x="146" y="386"/>
                  <a:pt x="133" y="411"/>
                  <a:pt x="126" y="438"/>
                </a:cubicBezTo>
                <a:cubicBezTo>
                  <a:pt x="106" y="518"/>
                  <a:pt x="88" y="599"/>
                  <a:pt x="66" y="678"/>
                </a:cubicBezTo>
                <a:cubicBezTo>
                  <a:pt x="44" y="757"/>
                  <a:pt x="14" y="830"/>
                  <a:pt x="0" y="912"/>
                </a:cubicBezTo>
                <a:cubicBezTo>
                  <a:pt x="11" y="944"/>
                  <a:pt x="58" y="952"/>
                  <a:pt x="90" y="960"/>
                </a:cubicBezTo>
                <a:cubicBezTo>
                  <a:pt x="122" y="981"/>
                  <a:pt x="334" y="988"/>
                  <a:pt x="384" y="990"/>
                </a:cubicBezTo>
                <a:cubicBezTo>
                  <a:pt x="475" y="1000"/>
                  <a:pt x="564" y="991"/>
                  <a:pt x="654" y="978"/>
                </a:cubicBezTo>
                <a:cubicBezTo>
                  <a:pt x="688" y="967"/>
                  <a:pt x="718" y="956"/>
                  <a:pt x="750" y="942"/>
                </a:cubicBezTo>
                <a:cubicBezTo>
                  <a:pt x="786" y="926"/>
                  <a:pt x="825" y="922"/>
                  <a:pt x="858" y="900"/>
                </a:cubicBezTo>
                <a:cubicBezTo>
                  <a:pt x="871" y="862"/>
                  <a:pt x="854" y="844"/>
                  <a:pt x="834" y="816"/>
                </a:cubicBezTo>
                <a:cubicBezTo>
                  <a:pt x="786" y="749"/>
                  <a:pt x="762" y="673"/>
                  <a:pt x="726" y="600"/>
                </a:cubicBezTo>
                <a:cubicBezTo>
                  <a:pt x="714" y="519"/>
                  <a:pt x="664" y="429"/>
                  <a:pt x="618" y="360"/>
                </a:cubicBezTo>
                <a:cubicBezTo>
                  <a:pt x="597" y="328"/>
                  <a:pt x="611" y="347"/>
                  <a:pt x="570" y="306"/>
                </a:cubicBezTo>
                <a:cubicBezTo>
                  <a:pt x="564" y="300"/>
                  <a:pt x="552" y="288"/>
                  <a:pt x="552" y="288"/>
                </a:cubicBezTo>
                <a:cubicBezTo>
                  <a:pt x="542" y="248"/>
                  <a:pt x="550" y="243"/>
                  <a:pt x="522" y="222"/>
                </a:cubicBezTo>
                <a:cubicBezTo>
                  <a:pt x="511" y="213"/>
                  <a:pt x="486" y="198"/>
                  <a:pt x="486" y="198"/>
                </a:cubicBezTo>
                <a:cubicBezTo>
                  <a:pt x="466" y="168"/>
                  <a:pt x="433" y="149"/>
                  <a:pt x="414" y="120"/>
                </a:cubicBezTo>
                <a:cubicBezTo>
                  <a:pt x="395" y="92"/>
                  <a:pt x="376" y="62"/>
                  <a:pt x="354" y="36"/>
                </a:cubicBezTo>
                <a:cubicBezTo>
                  <a:pt x="333" y="11"/>
                  <a:pt x="335" y="18"/>
                  <a:pt x="300" y="6"/>
                </a:cubicBezTo>
                <a:cubicBezTo>
                  <a:pt x="294" y="4"/>
                  <a:pt x="282" y="0"/>
                  <a:pt x="282" y="0"/>
                </a:cubicBezTo>
                <a:cubicBezTo>
                  <a:pt x="276" y="2"/>
                  <a:pt x="268" y="1"/>
                  <a:pt x="264" y="6"/>
                </a:cubicBezTo>
                <a:cubicBezTo>
                  <a:pt x="254" y="19"/>
                  <a:pt x="234" y="96"/>
                  <a:pt x="234" y="114"/>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68" name="Freeform 188"/>
          <p:cNvSpPr>
            <a:spLocks/>
          </p:cNvSpPr>
          <p:nvPr/>
        </p:nvSpPr>
        <p:spPr bwMode="auto">
          <a:xfrm>
            <a:off x="3726782" y="6393281"/>
            <a:ext cx="154907" cy="124827"/>
          </a:xfrm>
          <a:custGeom>
            <a:avLst/>
            <a:gdLst>
              <a:gd name="T0" fmla="*/ 63175 w 88"/>
              <a:gd name="T1" fmla="*/ 30272 h 58"/>
              <a:gd name="T2" fmla="*/ 141216 w 88"/>
              <a:gd name="T3" fmla="*/ 30272 h 58"/>
              <a:gd name="T4" fmla="*/ 163513 w 88"/>
              <a:gd name="T5" fmla="*/ 108114 h 58"/>
              <a:gd name="T6" fmla="*/ 85473 w 88"/>
              <a:gd name="T7" fmla="*/ 108114 h 58"/>
              <a:gd name="T8" fmla="*/ 18581 w 88"/>
              <a:gd name="T9" fmla="*/ 82166 h 58"/>
              <a:gd name="T10" fmla="*/ 63175 w 88"/>
              <a:gd name="T11" fmla="*/ 30272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58">
                <a:moveTo>
                  <a:pt x="34" y="14"/>
                </a:moveTo>
                <a:cubicBezTo>
                  <a:pt x="46" y="10"/>
                  <a:pt x="64" y="0"/>
                  <a:pt x="76" y="14"/>
                </a:cubicBezTo>
                <a:cubicBezTo>
                  <a:pt x="84" y="24"/>
                  <a:pt x="88" y="50"/>
                  <a:pt x="88" y="50"/>
                </a:cubicBezTo>
                <a:cubicBezTo>
                  <a:pt x="64" y="58"/>
                  <a:pt x="74" y="58"/>
                  <a:pt x="46" y="50"/>
                </a:cubicBezTo>
                <a:cubicBezTo>
                  <a:pt x="34" y="46"/>
                  <a:pt x="10" y="38"/>
                  <a:pt x="10" y="38"/>
                </a:cubicBezTo>
                <a:cubicBezTo>
                  <a:pt x="0" y="9"/>
                  <a:pt x="7" y="14"/>
                  <a:pt x="34" y="14"/>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69" name="Freeform 189"/>
          <p:cNvSpPr>
            <a:spLocks/>
          </p:cNvSpPr>
          <p:nvPr/>
        </p:nvSpPr>
        <p:spPr bwMode="auto">
          <a:xfrm>
            <a:off x="3371850" y="6477502"/>
            <a:ext cx="109789" cy="64669"/>
          </a:xfrm>
          <a:custGeom>
            <a:avLst/>
            <a:gdLst>
              <a:gd name="T0" fmla="*/ 37383 w 62"/>
              <a:gd name="T1" fmla="*/ 0 h 30"/>
              <a:gd name="T2" fmla="*/ 48598 w 62"/>
              <a:gd name="T3" fmla="*/ 65088 h 30"/>
              <a:gd name="T4" fmla="*/ 37383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0" name="Freeform 190"/>
          <p:cNvSpPr>
            <a:spLocks/>
          </p:cNvSpPr>
          <p:nvPr/>
        </p:nvSpPr>
        <p:spPr bwMode="auto">
          <a:xfrm>
            <a:off x="3920791" y="6408320"/>
            <a:ext cx="108284" cy="69182"/>
          </a:xfrm>
          <a:custGeom>
            <a:avLst/>
            <a:gdLst>
              <a:gd name="T0" fmla="*/ 36871 w 62"/>
              <a:gd name="T1" fmla="*/ 0 h 30"/>
              <a:gd name="T2" fmla="*/ 47932 w 62"/>
              <a:gd name="T3" fmla="*/ 68262 h 30"/>
              <a:gd name="T4" fmla="*/ 36871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1" name="Freeform 191"/>
          <p:cNvSpPr>
            <a:spLocks/>
          </p:cNvSpPr>
          <p:nvPr/>
        </p:nvSpPr>
        <p:spPr bwMode="auto">
          <a:xfrm>
            <a:off x="3565860" y="6295524"/>
            <a:ext cx="109788" cy="66174"/>
          </a:xfrm>
          <a:custGeom>
            <a:avLst/>
            <a:gdLst>
              <a:gd name="T0" fmla="*/ 37383 w 62"/>
              <a:gd name="T1" fmla="*/ 0 h 30"/>
              <a:gd name="T2" fmla="*/ 48598 w 62"/>
              <a:gd name="T3" fmla="*/ 65088 h 30"/>
              <a:gd name="T4" fmla="*/ 37383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2" name="Freeform 192"/>
          <p:cNvSpPr>
            <a:spLocks/>
          </p:cNvSpPr>
          <p:nvPr/>
        </p:nvSpPr>
        <p:spPr bwMode="auto">
          <a:xfrm>
            <a:off x="3262063" y="6280484"/>
            <a:ext cx="109788" cy="66174"/>
          </a:xfrm>
          <a:custGeom>
            <a:avLst/>
            <a:gdLst>
              <a:gd name="T0" fmla="*/ 37383 w 62"/>
              <a:gd name="T1" fmla="*/ 0 h 30"/>
              <a:gd name="T2" fmla="*/ 48598 w 62"/>
              <a:gd name="T3" fmla="*/ 66675 h 30"/>
              <a:gd name="T4" fmla="*/ 37383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3" name="Freeform 193"/>
          <p:cNvSpPr>
            <a:spLocks/>
          </p:cNvSpPr>
          <p:nvPr/>
        </p:nvSpPr>
        <p:spPr bwMode="auto">
          <a:xfrm>
            <a:off x="6266950" y="5600700"/>
            <a:ext cx="97756" cy="151899"/>
          </a:xfrm>
          <a:custGeom>
            <a:avLst/>
            <a:gdLst>
              <a:gd name="T0" fmla="*/ 7371 w 56"/>
              <a:gd name="T1" fmla="*/ 19878 h 69"/>
              <a:gd name="T2" fmla="*/ 81076 w 56"/>
              <a:gd name="T3" fmla="*/ 11043 h 69"/>
              <a:gd name="T4" fmla="*/ 95817 w 56"/>
              <a:gd name="T5" fmla="*/ 64052 h 69"/>
              <a:gd name="T6" fmla="*/ 103187 w 56"/>
              <a:gd name="T7" fmla="*/ 90557 h 69"/>
              <a:gd name="T8" fmla="*/ 51594 w 56"/>
              <a:gd name="T9" fmla="*/ 90557 h 69"/>
              <a:gd name="T10" fmla="*/ 0 w 56"/>
              <a:gd name="T11" fmla="*/ 81722 h 69"/>
              <a:gd name="T12" fmla="*/ 7371 w 56"/>
              <a:gd name="T13" fmla="*/ 1987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69">
                <a:moveTo>
                  <a:pt x="4" y="9"/>
                </a:moveTo>
                <a:cubicBezTo>
                  <a:pt x="20" y="5"/>
                  <a:pt x="28" y="0"/>
                  <a:pt x="44" y="5"/>
                </a:cubicBezTo>
                <a:cubicBezTo>
                  <a:pt x="47" y="13"/>
                  <a:pt x="49" y="21"/>
                  <a:pt x="52" y="29"/>
                </a:cubicBezTo>
                <a:cubicBezTo>
                  <a:pt x="53" y="33"/>
                  <a:pt x="56" y="41"/>
                  <a:pt x="56" y="41"/>
                </a:cubicBezTo>
                <a:cubicBezTo>
                  <a:pt x="49" y="69"/>
                  <a:pt x="36" y="64"/>
                  <a:pt x="28" y="41"/>
                </a:cubicBezTo>
                <a:cubicBezTo>
                  <a:pt x="16" y="59"/>
                  <a:pt x="11" y="53"/>
                  <a:pt x="0" y="37"/>
                </a:cubicBezTo>
                <a:cubicBezTo>
                  <a:pt x="9" y="11"/>
                  <a:pt x="14" y="19"/>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4" name="Freeform 194"/>
          <p:cNvSpPr>
            <a:spLocks/>
          </p:cNvSpPr>
          <p:nvPr/>
        </p:nvSpPr>
        <p:spPr bwMode="auto">
          <a:xfrm>
            <a:off x="3123699" y="6333123"/>
            <a:ext cx="99261" cy="151898"/>
          </a:xfrm>
          <a:custGeom>
            <a:avLst/>
            <a:gdLst>
              <a:gd name="T0" fmla="*/ 7484 w 56"/>
              <a:gd name="T1" fmla="*/ 19878 h 69"/>
              <a:gd name="T2" fmla="*/ 82323 w 56"/>
              <a:gd name="T3" fmla="*/ 11043 h 69"/>
              <a:gd name="T4" fmla="*/ 97291 w 56"/>
              <a:gd name="T5" fmla="*/ 64052 h 69"/>
              <a:gd name="T6" fmla="*/ 104775 w 56"/>
              <a:gd name="T7" fmla="*/ 90557 h 69"/>
              <a:gd name="T8" fmla="*/ 52388 w 56"/>
              <a:gd name="T9" fmla="*/ 90557 h 69"/>
              <a:gd name="T10" fmla="*/ 0 w 56"/>
              <a:gd name="T11" fmla="*/ 81722 h 69"/>
              <a:gd name="T12" fmla="*/ 7484 w 56"/>
              <a:gd name="T13" fmla="*/ 1987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69">
                <a:moveTo>
                  <a:pt x="4" y="9"/>
                </a:moveTo>
                <a:cubicBezTo>
                  <a:pt x="20" y="5"/>
                  <a:pt x="28" y="0"/>
                  <a:pt x="44" y="5"/>
                </a:cubicBezTo>
                <a:cubicBezTo>
                  <a:pt x="47" y="13"/>
                  <a:pt x="49" y="21"/>
                  <a:pt x="52" y="29"/>
                </a:cubicBezTo>
                <a:cubicBezTo>
                  <a:pt x="53" y="33"/>
                  <a:pt x="56" y="41"/>
                  <a:pt x="56" y="41"/>
                </a:cubicBezTo>
                <a:cubicBezTo>
                  <a:pt x="49" y="69"/>
                  <a:pt x="36" y="64"/>
                  <a:pt x="28" y="41"/>
                </a:cubicBezTo>
                <a:cubicBezTo>
                  <a:pt x="16" y="59"/>
                  <a:pt x="11" y="53"/>
                  <a:pt x="0" y="37"/>
                </a:cubicBezTo>
                <a:cubicBezTo>
                  <a:pt x="9" y="11"/>
                  <a:pt x="14" y="19"/>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5" name="Freeform 195"/>
          <p:cNvSpPr>
            <a:spLocks/>
          </p:cNvSpPr>
          <p:nvPr/>
        </p:nvSpPr>
        <p:spPr bwMode="auto">
          <a:xfrm>
            <a:off x="4023060" y="5961647"/>
            <a:ext cx="49630" cy="79710"/>
          </a:xfrm>
          <a:custGeom>
            <a:avLst/>
            <a:gdLst>
              <a:gd name="T0" fmla="*/ 0 w 28"/>
              <a:gd name="T1" fmla="*/ 13129 h 37"/>
              <a:gd name="T2" fmla="*/ 52387 w 28"/>
              <a:gd name="T3" fmla="*/ 39387 h 37"/>
              <a:gd name="T4" fmla="*/ 44903 w 28"/>
              <a:gd name="T5" fmla="*/ 65645 h 37"/>
              <a:gd name="T6" fmla="*/ 0 w 28"/>
              <a:gd name="T7" fmla="*/ 13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a:moveTo>
                  <a:pt x="0" y="6"/>
                </a:moveTo>
                <a:cubicBezTo>
                  <a:pt x="17" y="0"/>
                  <a:pt x="22" y="1"/>
                  <a:pt x="28" y="18"/>
                </a:cubicBezTo>
                <a:cubicBezTo>
                  <a:pt x="27" y="22"/>
                  <a:pt x="28" y="28"/>
                  <a:pt x="24" y="30"/>
                </a:cubicBezTo>
                <a:cubicBezTo>
                  <a:pt x="6" y="37"/>
                  <a:pt x="5" y="15"/>
                  <a:pt x="0" y="6"/>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6" name="Freeform 196"/>
          <p:cNvSpPr>
            <a:spLocks/>
          </p:cNvSpPr>
          <p:nvPr/>
        </p:nvSpPr>
        <p:spPr bwMode="auto">
          <a:xfrm>
            <a:off x="3668128" y="6051885"/>
            <a:ext cx="49630" cy="81213"/>
          </a:xfrm>
          <a:custGeom>
            <a:avLst/>
            <a:gdLst>
              <a:gd name="T0" fmla="*/ 0 w 28"/>
              <a:gd name="T1" fmla="*/ 13129 h 37"/>
              <a:gd name="T2" fmla="*/ 52387 w 28"/>
              <a:gd name="T3" fmla="*/ 39387 h 37"/>
              <a:gd name="T4" fmla="*/ 44903 w 28"/>
              <a:gd name="T5" fmla="*/ 65646 h 37"/>
              <a:gd name="T6" fmla="*/ 0 w 28"/>
              <a:gd name="T7" fmla="*/ 13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a:moveTo>
                  <a:pt x="0" y="6"/>
                </a:moveTo>
                <a:cubicBezTo>
                  <a:pt x="17" y="0"/>
                  <a:pt x="22" y="1"/>
                  <a:pt x="28" y="18"/>
                </a:cubicBezTo>
                <a:cubicBezTo>
                  <a:pt x="27" y="22"/>
                  <a:pt x="28" y="28"/>
                  <a:pt x="24" y="30"/>
                </a:cubicBezTo>
                <a:cubicBezTo>
                  <a:pt x="6" y="37"/>
                  <a:pt x="5" y="15"/>
                  <a:pt x="0" y="6"/>
                </a:cubicBezTo>
                <a:close/>
              </a:path>
            </a:pathLst>
          </a:custGeom>
          <a:solidFill>
            <a:schemeClr val="bg2"/>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7" name="Freeform 197"/>
          <p:cNvSpPr>
            <a:spLocks/>
          </p:cNvSpPr>
          <p:nvPr/>
        </p:nvSpPr>
        <p:spPr bwMode="auto">
          <a:xfrm>
            <a:off x="3871160" y="6116555"/>
            <a:ext cx="49631" cy="81213"/>
          </a:xfrm>
          <a:custGeom>
            <a:avLst/>
            <a:gdLst>
              <a:gd name="T0" fmla="*/ 0 w 28"/>
              <a:gd name="T1" fmla="*/ 13129 h 37"/>
              <a:gd name="T2" fmla="*/ 52388 w 28"/>
              <a:gd name="T3" fmla="*/ 39387 h 37"/>
              <a:gd name="T4" fmla="*/ 44904 w 28"/>
              <a:gd name="T5" fmla="*/ 65645 h 37"/>
              <a:gd name="T6" fmla="*/ 0 w 28"/>
              <a:gd name="T7" fmla="*/ 13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a:moveTo>
                  <a:pt x="0" y="6"/>
                </a:moveTo>
                <a:cubicBezTo>
                  <a:pt x="17" y="0"/>
                  <a:pt x="22" y="1"/>
                  <a:pt x="28" y="18"/>
                </a:cubicBezTo>
                <a:cubicBezTo>
                  <a:pt x="27" y="22"/>
                  <a:pt x="28" y="28"/>
                  <a:pt x="24" y="30"/>
                </a:cubicBezTo>
                <a:cubicBezTo>
                  <a:pt x="6" y="37"/>
                  <a:pt x="5" y="15"/>
                  <a:pt x="0" y="6"/>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8" name="Freeform 198"/>
          <p:cNvSpPr>
            <a:spLocks/>
          </p:cNvSpPr>
          <p:nvPr/>
        </p:nvSpPr>
        <p:spPr bwMode="auto">
          <a:xfrm>
            <a:off x="3430505" y="6000751"/>
            <a:ext cx="49630" cy="81213"/>
          </a:xfrm>
          <a:custGeom>
            <a:avLst/>
            <a:gdLst>
              <a:gd name="T0" fmla="*/ 0 w 28"/>
              <a:gd name="T1" fmla="*/ 13129 h 37"/>
              <a:gd name="T2" fmla="*/ 52387 w 28"/>
              <a:gd name="T3" fmla="*/ 39387 h 37"/>
              <a:gd name="T4" fmla="*/ 44903 w 28"/>
              <a:gd name="T5" fmla="*/ 65646 h 37"/>
              <a:gd name="T6" fmla="*/ 0 w 28"/>
              <a:gd name="T7" fmla="*/ 13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a:moveTo>
                  <a:pt x="0" y="6"/>
                </a:moveTo>
                <a:cubicBezTo>
                  <a:pt x="17" y="0"/>
                  <a:pt x="22" y="1"/>
                  <a:pt x="28" y="18"/>
                </a:cubicBezTo>
                <a:cubicBezTo>
                  <a:pt x="27" y="22"/>
                  <a:pt x="28" y="28"/>
                  <a:pt x="24" y="30"/>
                </a:cubicBezTo>
                <a:cubicBezTo>
                  <a:pt x="6" y="37"/>
                  <a:pt x="5" y="15"/>
                  <a:pt x="0" y="6"/>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79" name="Freeform 199"/>
          <p:cNvSpPr>
            <a:spLocks/>
          </p:cNvSpPr>
          <p:nvPr/>
        </p:nvSpPr>
        <p:spPr bwMode="auto">
          <a:xfrm>
            <a:off x="4029076" y="6181224"/>
            <a:ext cx="51134" cy="81213"/>
          </a:xfrm>
          <a:custGeom>
            <a:avLst/>
            <a:gdLst>
              <a:gd name="T0" fmla="*/ 0 w 28"/>
              <a:gd name="T1" fmla="*/ 13129 h 37"/>
              <a:gd name="T2" fmla="*/ 53975 w 28"/>
              <a:gd name="T3" fmla="*/ 39387 h 37"/>
              <a:gd name="T4" fmla="*/ 46264 w 28"/>
              <a:gd name="T5" fmla="*/ 65646 h 37"/>
              <a:gd name="T6" fmla="*/ 0 w 28"/>
              <a:gd name="T7" fmla="*/ 13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a:moveTo>
                  <a:pt x="0" y="6"/>
                </a:moveTo>
                <a:cubicBezTo>
                  <a:pt x="17" y="0"/>
                  <a:pt x="22" y="1"/>
                  <a:pt x="28" y="18"/>
                </a:cubicBezTo>
                <a:cubicBezTo>
                  <a:pt x="27" y="22"/>
                  <a:pt x="28" y="28"/>
                  <a:pt x="24" y="30"/>
                </a:cubicBezTo>
                <a:cubicBezTo>
                  <a:pt x="6" y="37"/>
                  <a:pt x="5" y="15"/>
                  <a:pt x="0" y="6"/>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0" name="Freeform 200"/>
          <p:cNvSpPr>
            <a:spLocks/>
          </p:cNvSpPr>
          <p:nvPr/>
        </p:nvSpPr>
        <p:spPr bwMode="auto">
          <a:xfrm>
            <a:off x="6527131" y="5863891"/>
            <a:ext cx="109789" cy="66174"/>
          </a:xfrm>
          <a:custGeom>
            <a:avLst/>
            <a:gdLst>
              <a:gd name="T0" fmla="*/ 37383 w 62"/>
              <a:gd name="T1" fmla="*/ 0 h 30"/>
              <a:gd name="T2" fmla="*/ 48598 w 62"/>
              <a:gd name="T3" fmla="*/ 65088 h 30"/>
              <a:gd name="T4" fmla="*/ 37383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1" name="Freeform 201"/>
          <p:cNvSpPr>
            <a:spLocks/>
          </p:cNvSpPr>
          <p:nvPr/>
        </p:nvSpPr>
        <p:spPr bwMode="auto">
          <a:xfrm>
            <a:off x="3278605" y="6104523"/>
            <a:ext cx="109789" cy="66174"/>
          </a:xfrm>
          <a:custGeom>
            <a:avLst/>
            <a:gdLst>
              <a:gd name="T0" fmla="*/ 37383 w 62"/>
              <a:gd name="T1" fmla="*/ 0 h 30"/>
              <a:gd name="T2" fmla="*/ 48598 w 62"/>
              <a:gd name="T3" fmla="*/ 66675 h 30"/>
              <a:gd name="T4" fmla="*/ 37383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2" name="Freeform 202"/>
          <p:cNvSpPr>
            <a:spLocks/>
          </p:cNvSpPr>
          <p:nvPr/>
        </p:nvSpPr>
        <p:spPr bwMode="auto">
          <a:xfrm>
            <a:off x="3168818" y="6087980"/>
            <a:ext cx="60158" cy="45118"/>
          </a:xfrm>
          <a:custGeom>
            <a:avLst/>
            <a:gdLst>
              <a:gd name="T0" fmla="*/ 0 w 34"/>
              <a:gd name="T1" fmla="*/ 4233 h 21"/>
              <a:gd name="T2" fmla="*/ 56029 w 34"/>
              <a:gd name="T3" fmla="*/ 16933 h 21"/>
              <a:gd name="T4" fmla="*/ 22412 w 34"/>
              <a:gd name="T5" fmla="*/ 42333 h 21"/>
              <a:gd name="T6" fmla="*/ 0 w 34"/>
              <a:gd name="T7" fmla="*/ 4233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3" name="Freeform 203"/>
          <p:cNvSpPr>
            <a:spLocks/>
          </p:cNvSpPr>
          <p:nvPr/>
        </p:nvSpPr>
        <p:spPr bwMode="auto">
          <a:xfrm>
            <a:off x="2765760" y="6087980"/>
            <a:ext cx="60158" cy="45118"/>
          </a:xfrm>
          <a:custGeom>
            <a:avLst/>
            <a:gdLst>
              <a:gd name="T0" fmla="*/ 0 w 34"/>
              <a:gd name="T1" fmla="*/ 4233 h 21"/>
              <a:gd name="T2" fmla="*/ 56029 w 34"/>
              <a:gd name="T3" fmla="*/ 16933 h 21"/>
              <a:gd name="T4" fmla="*/ 22412 w 34"/>
              <a:gd name="T5" fmla="*/ 42333 h 21"/>
              <a:gd name="T6" fmla="*/ 0 w 34"/>
              <a:gd name="T7" fmla="*/ 4233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4" name="Freeform 204"/>
          <p:cNvSpPr>
            <a:spLocks/>
          </p:cNvSpPr>
          <p:nvPr/>
        </p:nvSpPr>
        <p:spPr bwMode="auto">
          <a:xfrm>
            <a:off x="2974808" y="6077452"/>
            <a:ext cx="60158" cy="46622"/>
          </a:xfrm>
          <a:custGeom>
            <a:avLst/>
            <a:gdLst>
              <a:gd name="T0" fmla="*/ 0 w 34"/>
              <a:gd name="T1" fmla="*/ 4536 h 21"/>
              <a:gd name="T2" fmla="*/ 56029 w 34"/>
              <a:gd name="T3" fmla="*/ 18143 h 21"/>
              <a:gd name="T4" fmla="*/ 22412 w 34"/>
              <a:gd name="T5" fmla="*/ 45357 h 21"/>
              <a:gd name="T6" fmla="*/ 0 w 34"/>
              <a:gd name="T7" fmla="*/ 453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5" name="Freeform 205"/>
          <p:cNvSpPr>
            <a:spLocks/>
          </p:cNvSpPr>
          <p:nvPr/>
        </p:nvSpPr>
        <p:spPr bwMode="auto">
          <a:xfrm>
            <a:off x="3565860" y="6027821"/>
            <a:ext cx="61661" cy="46623"/>
          </a:xfrm>
          <a:custGeom>
            <a:avLst/>
            <a:gdLst>
              <a:gd name="T0" fmla="*/ 0 w 34"/>
              <a:gd name="T1" fmla="*/ 4384 h 21"/>
              <a:gd name="T2" fmla="*/ 57430 w 34"/>
              <a:gd name="T3" fmla="*/ 17538 h 21"/>
              <a:gd name="T4" fmla="*/ 22972 w 34"/>
              <a:gd name="T5" fmla="*/ 43845 h 21"/>
              <a:gd name="T6" fmla="*/ 0 w 34"/>
              <a:gd name="T7" fmla="*/ 4384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6" name="Freeform 206"/>
          <p:cNvSpPr>
            <a:spLocks/>
          </p:cNvSpPr>
          <p:nvPr/>
        </p:nvSpPr>
        <p:spPr bwMode="auto">
          <a:xfrm>
            <a:off x="3675647" y="6453439"/>
            <a:ext cx="109789" cy="64669"/>
          </a:xfrm>
          <a:custGeom>
            <a:avLst/>
            <a:gdLst>
              <a:gd name="T0" fmla="*/ 37383 w 62"/>
              <a:gd name="T1" fmla="*/ 0 h 30"/>
              <a:gd name="T2" fmla="*/ 48598 w 62"/>
              <a:gd name="T3" fmla="*/ 65087 h 30"/>
              <a:gd name="T4" fmla="*/ 37383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7" name="Freeform 207"/>
          <p:cNvSpPr>
            <a:spLocks/>
          </p:cNvSpPr>
          <p:nvPr/>
        </p:nvSpPr>
        <p:spPr bwMode="auto">
          <a:xfrm>
            <a:off x="3651584" y="6286501"/>
            <a:ext cx="109789" cy="64670"/>
          </a:xfrm>
          <a:custGeom>
            <a:avLst/>
            <a:gdLst>
              <a:gd name="T0" fmla="*/ 37383 w 62"/>
              <a:gd name="T1" fmla="*/ 0 h 30"/>
              <a:gd name="T2" fmla="*/ 48598 w 62"/>
              <a:gd name="T3" fmla="*/ 65088 h 30"/>
              <a:gd name="T4" fmla="*/ 37383 w 62"/>
              <a:gd name="T5" fmla="*/ 0 h 30"/>
              <a:gd name="T6" fmla="*/ 0 60000 65536"/>
              <a:gd name="T7" fmla="*/ 0 60000 65536"/>
              <a:gd name="T8" fmla="*/ 0 60000 65536"/>
            </a:gdLst>
            <a:ahLst/>
            <a:cxnLst>
              <a:cxn ang="T6">
                <a:pos x="T0" y="T1"/>
              </a:cxn>
              <a:cxn ang="T7">
                <a:pos x="T2" y="T3"/>
              </a:cxn>
              <a:cxn ang="T8">
                <a:pos x="T4" y="T5"/>
              </a:cxn>
            </a:cxnLst>
            <a:rect l="0" t="0" r="r" b="b"/>
            <a:pathLst>
              <a:path w="62" h="30">
                <a:moveTo>
                  <a:pt x="20" y="0"/>
                </a:moveTo>
                <a:cubicBezTo>
                  <a:pt x="44" y="8"/>
                  <a:pt x="62" y="18"/>
                  <a:pt x="26" y="30"/>
                </a:cubicBezTo>
                <a:cubicBezTo>
                  <a:pt x="1" y="22"/>
                  <a:pt x="0" y="20"/>
                  <a:pt x="20" y="0"/>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8" name="Freeform 208"/>
          <p:cNvSpPr>
            <a:spLocks/>
          </p:cNvSpPr>
          <p:nvPr/>
        </p:nvSpPr>
        <p:spPr bwMode="auto">
          <a:xfrm>
            <a:off x="3092116" y="6254918"/>
            <a:ext cx="60158" cy="46622"/>
          </a:xfrm>
          <a:custGeom>
            <a:avLst/>
            <a:gdLst>
              <a:gd name="T0" fmla="*/ 0 w 34"/>
              <a:gd name="T1" fmla="*/ 4385 h 21"/>
              <a:gd name="T2" fmla="*/ 56029 w 34"/>
              <a:gd name="T3" fmla="*/ 17538 h 21"/>
              <a:gd name="T4" fmla="*/ 22412 w 34"/>
              <a:gd name="T5" fmla="*/ 43846 h 21"/>
              <a:gd name="T6" fmla="*/ 0 w 34"/>
              <a:gd name="T7" fmla="*/ 4385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89" name="Freeform 209"/>
          <p:cNvSpPr>
            <a:spLocks/>
          </p:cNvSpPr>
          <p:nvPr/>
        </p:nvSpPr>
        <p:spPr bwMode="auto">
          <a:xfrm>
            <a:off x="3262063" y="6360195"/>
            <a:ext cx="58653" cy="45118"/>
          </a:xfrm>
          <a:custGeom>
            <a:avLst/>
            <a:gdLst>
              <a:gd name="T0" fmla="*/ 0 w 34"/>
              <a:gd name="T1" fmla="*/ 4385 h 21"/>
              <a:gd name="T2" fmla="*/ 54628 w 34"/>
              <a:gd name="T3" fmla="*/ 17538 h 21"/>
              <a:gd name="T4" fmla="*/ 21851 w 34"/>
              <a:gd name="T5" fmla="*/ 43846 h 21"/>
              <a:gd name="T6" fmla="*/ 0 w 34"/>
              <a:gd name="T7" fmla="*/ 4385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0" name="Freeform 210"/>
          <p:cNvSpPr>
            <a:spLocks/>
          </p:cNvSpPr>
          <p:nvPr/>
        </p:nvSpPr>
        <p:spPr bwMode="auto">
          <a:xfrm>
            <a:off x="3514725" y="6465470"/>
            <a:ext cx="60158" cy="46622"/>
          </a:xfrm>
          <a:custGeom>
            <a:avLst/>
            <a:gdLst>
              <a:gd name="T0" fmla="*/ 0 w 34"/>
              <a:gd name="T1" fmla="*/ 4384 h 21"/>
              <a:gd name="T2" fmla="*/ 56029 w 34"/>
              <a:gd name="T3" fmla="*/ 17538 h 21"/>
              <a:gd name="T4" fmla="*/ 22412 w 34"/>
              <a:gd name="T5" fmla="*/ 43845 h 21"/>
              <a:gd name="T6" fmla="*/ 0 w 34"/>
              <a:gd name="T7" fmla="*/ 4384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1" name="Freeform 211"/>
          <p:cNvSpPr>
            <a:spLocks/>
          </p:cNvSpPr>
          <p:nvPr/>
        </p:nvSpPr>
        <p:spPr bwMode="auto">
          <a:xfrm>
            <a:off x="6733173" y="6008270"/>
            <a:ext cx="60158" cy="48126"/>
          </a:xfrm>
          <a:custGeom>
            <a:avLst/>
            <a:gdLst>
              <a:gd name="T0" fmla="*/ 0 w 34"/>
              <a:gd name="T1" fmla="*/ 4536 h 21"/>
              <a:gd name="T2" fmla="*/ 56029 w 34"/>
              <a:gd name="T3" fmla="*/ 18143 h 21"/>
              <a:gd name="T4" fmla="*/ 22412 w 34"/>
              <a:gd name="T5" fmla="*/ 45357 h 21"/>
              <a:gd name="T6" fmla="*/ 0 w 34"/>
              <a:gd name="T7" fmla="*/ 453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2" name="Freeform 212"/>
          <p:cNvSpPr>
            <a:spLocks/>
          </p:cNvSpPr>
          <p:nvPr/>
        </p:nvSpPr>
        <p:spPr bwMode="auto">
          <a:xfrm>
            <a:off x="6636920" y="5969168"/>
            <a:ext cx="60158" cy="48126"/>
          </a:xfrm>
          <a:custGeom>
            <a:avLst/>
            <a:gdLst>
              <a:gd name="T0" fmla="*/ 0 w 34"/>
              <a:gd name="T1" fmla="*/ 4536 h 21"/>
              <a:gd name="T2" fmla="*/ 56029 w 34"/>
              <a:gd name="T3" fmla="*/ 18143 h 21"/>
              <a:gd name="T4" fmla="*/ 22412 w 34"/>
              <a:gd name="T5" fmla="*/ 45357 h 21"/>
              <a:gd name="T6" fmla="*/ 0 w 34"/>
              <a:gd name="T7" fmla="*/ 453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3" name="Freeform 213"/>
          <p:cNvSpPr>
            <a:spLocks/>
          </p:cNvSpPr>
          <p:nvPr/>
        </p:nvSpPr>
        <p:spPr bwMode="auto">
          <a:xfrm>
            <a:off x="3361323" y="6041357"/>
            <a:ext cx="36095" cy="55646"/>
          </a:xfrm>
          <a:custGeom>
            <a:avLst/>
            <a:gdLst>
              <a:gd name="T0" fmla="*/ 7620 w 20"/>
              <a:gd name="T1" fmla="*/ 20003 h 25"/>
              <a:gd name="T2" fmla="*/ 30480 w 20"/>
              <a:gd name="T3" fmla="*/ 53340 h 25"/>
              <a:gd name="T4" fmla="*/ 7620 w 20"/>
              <a:gd name="T5" fmla="*/ 46673 h 25"/>
              <a:gd name="T6" fmla="*/ 7620 w 20"/>
              <a:gd name="T7" fmla="*/ 20003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4" name="Freeform 214"/>
          <p:cNvSpPr>
            <a:spLocks/>
          </p:cNvSpPr>
          <p:nvPr/>
        </p:nvSpPr>
        <p:spPr bwMode="auto">
          <a:xfrm>
            <a:off x="2898107" y="6081963"/>
            <a:ext cx="36095" cy="55647"/>
          </a:xfrm>
          <a:custGeom>
            <a:avLst/>
            <a:gdLst>
              <a:gd name="T0" fmla="*/ 7620 w 20"/>
              <a:gd name="T1" fmla="*/ 20002 h 25"/>
              <a:gd name="T2" fmla="*/ 30480 w 20"/>
              <a:gd name="T3" fmla="*/ 53340 h 25"/>
              <a:gd name="T4" fmla="*/ 7620 w 20"/>
              <a:gd name="T5" fmla="*/ 46672 h 25"/>
              <a:gd name="T6" fmla="*/ 7620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5" name="Freeform 215"/>
          <p:cNvSpPr>
            <a:spLocks/>
          </p:cNvSpPr>
          <p:nvPr/>
        </p:nvSpPr>
        <p:spPr bwMode="auto">
          <a:xfrm>
            <a:off x="2946233" y="6154152"/>
            <a:ext cx="36095" cy="55647"/>
          </a:xfrm>
          <a:custGeom>
            <a:avLst/>
            <a:gdLst>
              <a:gd name="T0" fmla="*/ 7620 w 20"/>
              <a:gd name="T1" fmla="*/ 20002 h 25"/>
              <a:gd name="T2" fmla="*/ 30480 w 20"/>
              <a:gd name="T3" fmla="*/ 53340 h 25"/>
              <a:gd name="T4" fmla="*/ 7620 w 20"/>
              <a:gd name="T5" fmla="*/ 46672 h 25"/>
              <a:gd name="T6" fmla="*/ 7620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6" name="Freeform 216"/>
          <p:cNvSpPr>
            <a:spLocks/>
          </p:cNvSpPr>
          <p:nvPr/>
        </p:nvSpPr>
        <p:spPr bwMode="auto">
          <a:xfrm>
            <a:off x="3084596" y="6340642"/>
            <a:ext cx="36095" cy="52639"/>
          </a:xfrm>
          <a:custGeom>
            <a:avLst/>
            <a:gdLst>
              <a:gd name="T0" fmla="*/ 7620 w 20"/>
              <a:gd name="T1" fmla="*/ 18860 h 25"/>
              <a:gd name="T2" fmla="*/ 30480 w 20"/>
              <a:gd name="T3" fmla="*/ 50292 h 25"/>
              <a:gd name="T4" fmla="*/ 7620 w 20"/>
              <a:gd name="T5" fmla="*/ 44006 h 25"/>
              <a:gd name="T6" fmla="*/ 7620 w 20"/>
              <a:gd name="T7" fmla="*/ 1886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7" name="Freeform 217"/>
          <p:cNvSpPr>
            <a:spLocks/>
          </p:cNvSpPr>
          <p:nvPr/>
        </p:nvSpPr>
        <p:spPr bwMode="auto">
          <a:xfrm>
            <a:off x="3222960" y="6301540"/>
            <a:ext cx="34590" cy="52639"/>
          </a:xfrm>
          <a:custGeom>
            <a:avLst/>
            <a:gdLst>
              <a:gd name="T0" fmla="*/ 7302 w 20"/>
              <a:gd name="T1" fmla="*/ 19431 h 25"/>
              <a:gd name="T2" fmla="*/ 29210 w 20"/>
              <a:gd name="T3" fmla="*/ 51816 h 25"/>
              <a:gd name="T4" fmla="*/ 7302 w 20"/>
              <a:gd name="T5" fmla="*/ 45339 h 25"/>
              <a:gd name="T6" fmla="*/ 7302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8" name="Freeform 218"/>
          <p:cNvSpPr>
            <a:spLocks/>
          </p:cNvSpPr>
          <p:nvPr/>
        </p:nvSpPr>
        <p:spPr bwMode="auto">
          <a:xfrm>
            <a:off x="3227472" y="6453439"/>
            <a:ext cx="34591" cy="55646"/>
          </a:xfrm>
          <a:custGeom>
            <a:avLst/>
            <a:gdLst>
              <a:gd name="T0" fmla="*/ 7303 w 20"/>
              <a:gd name="T1" fmla="*/ 20002 h 25"/>
              <a:gd name="T2" fmla="*/ 29210 w 20"/>
              <a:gd name="T3" fmla="*/ 53340 h 25"/>
              <a:gd name="T4" fmla="*/ 7303 w 20"/>
              <a:gd name="T5" fmla="*/ 46672 h 25"/>
              <a:gd name="T6" fmla="*/ 7303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299" name="Freeform 219"/>
          <p:cNvSpPr>
            <a:spLocks/>
          </p:cNvSpPr>
          <p:nvPr/>
        </p:nvSpPr>
        <p:spPr bwMode="auto">
          <a:xfrm>
            <a:off x="3564355" y="6051884"/>
            <a:ext cx="36095" cy="54142"/>
          </a:xfrm>
          <a:custGeom>
            <a:avLst/>
            <a:gdLst>
              <a:gd name="T0" fmla="*/ 7620 w 20"/>
              <a:gd name="T1" fmla="*/ 19431 h 25"/>
              <a:gd name="T2" fmla="*/ 30480 w 20"/>
              <a:gd name="T3" fmla="*/ 51816 h 25"/>
              <a:gd name="T4" fmla="*/ 7620 w 20"/>
              <a:gd name="T5" fmla="*/ 45339 h 25"/>
              <a:gd name="T6" fmla="*/ 7620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0" name="Freeform 220"/>
          <p:cNvSpPr>
            <a:spLocks/>
          </p:cNvSpPr>
          <p:nvPr/>
        </p:nvSpPr>
        <p:spPr bwMode="auto">
          <a:xfrm>
            <a:off x="3371850" y="6259429"/>
            <a:ext cx="36095" cy="55647"/>
          </a:xfrm>
          <a:custGeom>
            <a:avLst/>
            <a:gdLst>
              <a:gd name="T0" fmla="*/ 7620 w 20"/>
              <a:gd name="T1" fmla="*/ 20002 h 25"/>
              <a:gd name="T2" fmla="*/ 30480 w 20"/>
              <a:gd name="T3" fmla="*/ 53340 h 25"/>
              <a:gd name="T4" fmla="*/ 7620 w 20"/>
              <a:gd name="T5" fmla="*/ 46672 h 25"/>
              <a:gd name="T6" fmla="*/ 7620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1" name="Freeform 221"/>
          <p:cNvSpPr>
            <a:spLocks/>
          </p:cNvSpPr>
          <p:nvPr/>
        </p:nvSpPr>
        <p:spPr bwMode="auto">
          <a:xfrm>
            <a:off x="3244015" y="6113547"/>
            <a:ext cx="34590" cy="57150"/>
          </a:xfrm>
          <a:custGeom>
            <a:avLst/>
            <a:gdLst>
              <a:gd name="T0" fmla="*/ 7302 w 20"/>
              <a:gd name="T1" fmla="*/ 20574 h 25"/>
              <a:gd name="T2" fmla="*/ 29210 w 20"/>
              <a:gd name="T3" fmla="*/ 54864 h 25"/>
              <a:gd name="T4" fmla="*/ 7302 w 20"/>
              <a:gd name="T5" fmla="*/ 48006 h 25"/>
              <a:gd name="T6" fmla="*/ 7302 w 20"/>
              <a:gd name="T7" fmla="*/ 2057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2" name="Freeform 222"/>
          <p:cNvSpPr>
            <a:spLocks/>
          </p:cNvSpPr>
          <p:nvPr/>
        </p:nvSpPr>
        <p:spPr bwMode="auto">
          <a:xfrm>
            <a:off x="3084596" y="6068428"/>
            <a:ext cx="36095" cy="55646"/>
          </a:xfrm>
          <a:custGeom>
            <a:avLst/>
            <a:gdLst>
              <a:gd name="T0" fmla="*/ 7620 w 20"/>
              <a:gd name="T1" fmla="*/ 20002 h 25"/>
              <a:gd name="T2" fmla="*/ 30480 w 20"/>
              <a:gd name="T3" fmla="*/ 53340 h 25"/>
              <a:gd name="T4" fmla="*/ 7620 w 20"/>
              <a:gd name="T5" fmla="*/ 46672 h 25"/>
              <a:gd name="T6" fmla="*/ 7620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3" name="Freeform 223"/>
          <p:cNvSpPr>
            <a:spLocks/>
          </p:cNvSpPr>
          <p:nvPr/>
        </p:nvSpPr>
        <p:spPr bwMode="auto">
          <a:xfrm>
            <a:off x="3152274" y="6121066"/>
            <a:ext cx="34591" cy="55647"/>
          </a:xfrm>
          <a:custGeom>
            <a:avLst/>
            <a:gdLst>
              <a:gd name="T0" fmla="*/ 7303 w 20"/>
              <a:gd name="T1" fmla="*/ 20003 h 25"/>
              <a:gd name="T2" fmla="*/ 29210 w 20"/>
              <a:gd name="T3" fmla="*/ 53340 h 25"/>
              <a:gd name="T4" fmla="*/ 7303 w 20"/>
              <a:gd name="T5" fmla="*/ 46673 h 25"/>
              <a:gd name="T6" fmla="*/ 7303 w 20"/>
              <a:gd name="T7" fmla="*/ 20003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4" name="Freeform 224"/>
          <p:cNvSpPr>
            <a:spLocks/>
          </p:cNvSpPr>
          <p:nvPr/>
        </p:nvSpPr>
        <p:spPr bwMode="auto">
          <a:xfrm>
            <a:off x="3262062" y="6048876"/>
            <a:ext cx="36095" cy="55647"/>
          </a:xfrm>
          <a:custGeom>
            <a:avLst/>
            <a:gdLst>
              <a:gd name="T0" fmla="*/ 7620 w 20"/>
              <a:gd name="T1" fmla="*/ 20003 h 25"/>
              <a:gd name="T2" fmla="*/ 30480 w 20"/>
              <a:gd name="T3" fmla="*/ 53340 h 25"/>
              <a:gd name="T4" fmla="*/ 7620 w 20"/>
              <a:gd name="T5" fmla="*/ 46673 h 25"/>
              <a:gd name="T6" fmla="*/ 7620 w 20"/>
              <a:gd name="T7" fmla="*/ 20003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5" name="Freeform 225"/>
          <p:cNvSpPr>
            <a:spLocks/>
          </p:cNvSpPr>
          <p:nvPr/>
        </p:nvSpPr>
        <p:spPr bwMode="auto">
          <a:xfrm>
            <a:off x="3774908" y="6000750"/>
            <a:ext cx="36095" cy="55647"/>
          </a:xfrm>
          <a:custGeom>
            <a:avLst/>
            <a:gdLst>
              <a:gd name="T0" fmla="*/ 7620 w 20"/>
              <a:gd name="T1" fmla="*/ 20003 h 25"/>
              <a:gd name="T2" fmla="*/ 30480 w 20"/>
              <a:gd name="T3" fmla="*/ 53340 h 25"/>
              <a:gd name="T4" fmla="*/ 7620 w 20"/>
              <a:gd name="T5" fmla="*/ 46673 h 25"/>
              <a:gd name="T6" fmla="*/ 7620 w 20"/>
              <a:gd name="T7" fmla="*/ 20003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6" name="Freeform 226"/>
          <p:cNvSpPr>
            <a:spLocks/>
          </p:cNvSpPr>
          <p:nvPr/>
        </p:nvSpPr>
        <p:spPr bwMode="auto">
          <a:xfrm>
            <a:off x="3931318" y="6187240"/>
            <a:ext cx="36095" cy="57150"/>
          </a:xfrm>
          <a:custGeom>
            <a:avLst/>
            <a:gdLst>
              <a:gd name="T0" fmla="*/ 7620 w 20"/>
              <a:gd name="T1" fmla="*/ 20574 h 25"/>
              <a:gd name="T2" fmla="*/ 30480 w 20"/>
              <a:gd name="T3" fmla="*/ 54864 h 25"/>
              <a:gd name="T4" fmla="*/ 7620 w 20"/>
              <a:gd name="T5" fmla="*/ 48006 h 25"/>
              <a:gd name="T6" fmla="*/ 7620 w 20"/>
              <a:gd name="T7" fmla="*/ 2057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7" name="Freeform 227"/>
          <p:cNvSpPr>
            <a:spLocks/>
          </p:cNvSpPr>
          <p:nvPr/>
        </p:nvSpPr>
        <p:spPr bwMode="auto">
          <a:xfrm>
            <a:off x="3311693" y="6200776"/>
            <a:ext cx="34591" cy="57150"/>
          </a:xfrm>
          <a:custGeom>
            <a:avLst/>
            <a:gdLst>
              <a:gd name="T0" fmla="*/ 7303 w 20"/>
              <a:gd name="T1" fmla="*/ 20574 h 25"/>
              <a:gd name="T2" fmla="*/ 29210 w 20"/>
              <a:gd name="T3" fmla="*/ 54864 h 25"/>
              <a:gd name="T4" fmla="*/ 7303 w 20"/>
              <a:gd name="T5" fmla="*/ 48006 h 25"/>
              <a:gd name="T6" fmla="*/ 7303 w 20"/>
              <a:gd name="T7" fmla="*/ 2057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8" name="Freeform 228"/>
          <p:cNvSpPr>
            <a:spLocks/>
          </p:cNvSpPr>
          <p:nvPr/>
        </p:nvSpPr>
        <p:spPr bwMode="auto">
          <a:xfrm>
            <a:off x="3734302" y="6170697"/>
            <a:ext cx="34590" cy="54142"/>
          </a:xfrm>
          <a:custGeom>
            <a:avLst/>
            <a:gdLst>
              <a:gd name="T0" fmla="*/ 7302 w 20"/>
              <a:gd name="T1" fmla="*/ 19431 h 25"/>
              <a:gd name="T2" fmla="*/ 29210 w 20"/>
              <a:gd name="T3" fmla="*/ 51816 h 25"/>
              <a:gd name="T4" fmla="*/ 7302 w 20"/>
              <a:gd name="T5" fmla="*/ 45339 h 25"/>
              <a:gd name="T6" fmla="*/ 7302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chemeClr val="bg2"/>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09" name="Freeform 229"/>
          <p:cNvSpPr>
            <a:spLocks/>
          </p:cNvSpPr>
          <p:nvPr/>
        </p:nvSpPr>
        <p:spPr bwMode="auto">
          <a:xfrm>
            <a:off x="3570372" y="6340642"/>
            <a:ext cx="34591" cy="52639"/>
          </a:xfrm>
          <a:custGeom>
            <a:avLst/>
            <a:gdLst>
              <a:gd name="T0" fmla="*/ 7303 w 20"/>
              <a:gd name="T1" fmla="*/ 18860 h 25"/>
              <a:gd name="T2" fmla="*/ 29210 w 20"/>
              <a:gd name="T3" fmla="*/ 50292 h 25"/>
              <a:gd name="T4" fmla="*/ 7303 w 20"/>
              <a:gd name="T5" fmla="*/ 44006 h 25"/>
              <a:gd name="T6" fmla="*/ 7303 w 20"/>
              <a:gd name="T7" fmla="*/ 1886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0" name="Freeform 230"/>
          <p:cNvSpPr>
            <a:spLocks/>
          </p:cNvSpPr>
          <p:nvPr/>
        </p:nvSpPr>
        <p:spPr bwMode="auto">
          <a:xfrm>
            <a:off x="2710113" y="6131594"/>
            <a:ext cx="36095" cy="52638"/>
          </a:xfrm>
          <a:custGeom>
            <a:avLst/>
            <a:gdLst>
              <a:gd name="T0" fmla="*/ 7620 w 20"/>
              <a:gd name="T1" fmla="*/ 19431 h 25"/>
              <a:gd name="T2" fmla="*/ 30480 w 20"/>
              <a:gd name="T3" fmla="*/ 51816 h 25"/>
              <a:gd name="T4" fmla="*/ 7620 w 20"/>
              <a:gd name="T5" fmla="*/ 45339 h 25"/>
              <a:gd name="T6" fmla="*/ 7620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1" name="Freeform 231"/>
          <p:cNvSpPr>
            <a:spLocks/>
          </p:cNvSpPr>
          <p:nvPr/>
        </p:nvSpPr>
        <p:spPr bwMode="auto">
          <a:xfrm>
            <a:off x="2970297" y="6215815"/>
            <a:ext cx="34590" cy="52638"/>
          </a:xfrm>
          <a:custGeom>
            <a:avLst/>
            <a:gdLst>
              <a:gd name="T0" fmla="*/ 7302 w 20"/>
              <a:gd name="T1" fmla="*/ 19431 h 25"/>
              <a:gd name="T2" fmla="*/ 29210 w 20"/>
              <a:gd name="T3" fmla="*/ 51816 h 25"/>
              <a:gd name="T4" fmla="*/ 7302 w 20"/>
              <a:gd name="T5" fmla="*/ 45339 h 25"/>
              <a:gd name="T6" fmla="*/ 7302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2" name="Freeform 232"/>
          <p:cNvSpPr>
            <a:spLocks/>
          </p:cNvSpPr>
          <p:nvPr/>
        </p:nvSpPr>
        <p:spPr bwMode="auto">
          <a:xfrm>
            <a:off x="3080085" y="6393281"/>
            <a:ext cx="34591" cy="52638"/>
          </a:xfrm>
          <a:custGeom>
            <a:avLst/>
            <a:gdLst>
              <a:gd name="T0" fmla="*/ 7303 w 20"/>
              <a:gd name="T1" fmla="*/ 18859 h 25"/>
              <a:gd name="T2" fmla="*/ 29210 w 20"/>
              <a:gd name="T3" fmla="*/ 50292 h 25"/>
              <a:gd name="T4" fmla="*/ 7303 w 20"/>
              <a:gd name="T5" fmla="*/ 44005 h 25"/>
              <a:gd name="T6" fmla="*/ 7303 w 20"/>
              <a:gd name="T7" fmla="*/ 18859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3" name="Freeform 233"/>
          <p:cNvSpPr>
            <a:spLocks/>
          </p:cNvSpPr>
          <p:nvPr/>
        </p:nvSpPr>
        <p:spPr bwMode="auto">
          <a:xfrm>
            <a:off x="3534276" y="5951121"/>
            <a:ext cx="36095" cy="57150"/>
          </a:xfrm>
          <a:custGeom>
            <a:avLst/>
            <a:gdLst>
              <a:gd name="T0" fmla="*/ 7620 w 20"/>
              <a:gd name="T1" fmla="*/ 20574 h 25"/>
              <a:gd name="T2" fmla="*/ 30480 w 20"/>
              <a:gd name="T3" fmla="*/ 54864 h 25"/>
              <a:gd name="T4" fmla="*/ 7620 w 20"/>
              <a:gd name="T5" fmla="*/ 48006 h 25"/>
              <a:gd name="T6" fmla="*/ 7620 w 20"/>
              <a:gd name="T7" fmla="*/ 2057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4" name="Freeform 234"/>
          <p:cNvSpPr>
            <a:spLocks/>
          </p:cNvSpPr>
          <p:nvPr/>
        </p:nvSpPr>
        <p:spPr bwMode="auto">
          <a:xfrm>
            <a:off x="3836570" y="5878931"/>
            <a:ext cx="34590" cy="57150"/>
          </a:xfrm>
          <a:custGeom>
            <a:avLst/>
            <a:gdLst>
              <a:gd name="T0" fmla="*/ 7302 w 20"/>
              <a:gd name="T1" fmla="*/ 20574 h 25"/>
              <a:gd name="T2" fmla="*/ 29210 w 20"/>
              <a:gd name="T3" fmla="*/ 54864 h 25"/>
              <a:gd name="T4" fmla="*/ 7302 w 20"/>
              <a:gd name="T5" fmla="*/ 48006 h 25"/>
              <a:gd name="T6" fmla="*/ 7302 w 20"/>
              <a:gd name="T7" fmla="*/ 2057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5" name="Freeform 235"/>
          <p:cNvSpPr>
            <a:spLocks/>
          </p:cNvSpPr>
          <p:nvPr/>
        </p:nvSpPr>
        <p:spPr bwMode="auto">
          <a:xfrm>
            <a:off x="3317709" y="6485021"/>
            <a:ext cx="34591" cy="54142"/>
          </a:xfrm>
          <a:custGeom>
            <a:avLst/>
            <a:gdLst>
              <a:gd name="T0" fmla="*/ 7303 w 20"/>
              <a:gd name="T1" fmla="*/ 19431 h 25"/>
              <a:gd name="T2" fmla="*/ 29210 w 20"/>
              <a:gd name="T3" fmla="*/ 51816 h 25"/>
              <a:gd name="T4" fmla="*/ 7303 w 20"/>
              <a:gd name="T5" fmla="*/ 45339 h 25"/>
              <a:gd name="T6" fmla="*/ 7303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6" name="Freeform 236"/>
          <p:cNvSpPr>
            <a:spLocks/>
          </p:cNvSpPr>
          <p:nvPr/>
        </p:nvSpPr>
        <p:spPr bwMode="auto">
          <a:xfrm>
            <a:off x="3490662" y="6497052"/>
            <a:ext cx="36095" cy="55647"/>
          </a:xfrm>
          <a:custGeom>
            <a:avLst/>
            <a:gdLst>
              <a:gd name="T0" fmla="*/ 7620 w 20"/>
              <a:gd name="T1" fmla="*/ 20002 h 25"/>
              <a:gd name="T2" fmla="*/ 30480 w 20"/>
              <a:gd name="T3" fmla="*/ 53340 h 25"/>
              <a:gd name="T4" fmla="*/ 7620 w 20"/>
              <a:gd name="T5" fmla="*/ 46672 h 25"/>
              <a:gd name="T6" fmla="*/ 7620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7" name="Freeform 237"/>
          <p:cNvSpPr>
            <a:spLocks/>
          </p:cNvSpPr>
          <p:nvPr/>
        </p:nvSpPr>
        <p:spPr bwMode="auto">
          <a:xfrm>
            <a:off x="3034966" y="6236870"/>
            <a:ext cx="36095" cy="52638"/>
          </a:xfrm>
          <a:custGeom>
            <a:avLst/>
            <a:gdLst>
              <a:gd name="T0" fmla="*/ 7620 w 20"/>
              <a:gd name="T1" fmla="*/ 18859 h 25"/>
              <a:gd name="T2" fmla="*/ 30480 w 20"/>
              <a:gd name="T3" fmla="*/ 50292 h 25"/>
              <a:gd name="T4" fmla="*/ 7620 w 20"/>
              <a:gd name="T5" fmla="*/ 44005 h 25"/>
              <a:gd name="T6" fmla="*/ 7620 w 20"/>
              <a:gd name="T7" fmla="*/ 18859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8" name="Freeform 238"/>
          <p:cNvSpPr>
            <a:spLocks/>
          </p:cNvSpPr>
          <p:nvPr/>
        </p:nvSpPr>
        <p:spPr bwMode="auto">
          <a:xfrm>
            <a:off x="3627522" y="6075947"/>
            <a:ext cx="34591" cy="55647"/>
          </a:xfrm>
          <a:custGeom>
            <a:avLst/>
            <a:gdLst>
              <a:gd name="T0" fmla="*/ 7303 w 20"/>
              <a:gd name="T1" fmla="*/ 20002 h 25"/>
              <a:gd name="T2" fmla="*/ 29210 w 20"/>
              <a:gd name="T3" fmla="*/ 53340 h 25"/>
              <a:gd name="T4" fmla="*/ 7303 w 20"/>
              <a:gd name="T5" fmla="*/ 46672 h 25"/>
              <a:gd name="T6" fmla="*/ 7303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19" name="Freeform 239"/>
          <p:cNvSpPr>
            <a:spLocks/>
          </p:cNvSpPr>
          <p:nvPr/>
        </p:nvSpPr>
        <p:spPr bwMode="auto">
          <a:xfrm>
            <a:off x="3967414" y="5976687"/>
            <a:ext cx="34591" cy="54142"/>
          </a:xfrm>
          <a:custGeom>
            <a:avLst/>
            <a:gdLst>
              <a:gd name="T0" fmla="*/ 7303 w 20"/>
              <a:gd name="T1" fmla="*/ 19431 h 25"/>
              <a:gd name="T2" fmla="*/ 29210 w 20"/>
              <a:gd name="T3" fmla="*/ 51816 h 25"/>
              <a:gd name="T4" fmla="*/ 7303 w 20"/>
              <a:gd name="T5" fmla="*/ 45339 h 25"/>
              <a:gd name="T6" fmla="*/ 7303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chemeClr val="bg2"/>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0" name="Freeform 240"/>
          <p:cNvSpPr>
            <a:spLocks/>
          </p:cNvSpPr>
          <p:nvPr/>
        </p:nvSpPr>
        <p:spPr bwMode="auto">
          <a:xfrm>
            <a:off x="3896728" y="5863891"/>
            <a:ext cx="34590" cy="54142"/>
          </a:xfrm>
          <a:custGeom>
            <a:avLst/>
            <a:gdLst>
              <a:gd name="T0" fmla="*/ 7302 w 20"/>
              <a:gd name="T1" fmla="*/ 19431 h 25"/>
              <a:gd name="T2" fmla="*/ 29210 w 20"/>
              <a:gd name="T3" fmla="*/ 51816 h 25"/>
              <a:gd name="T4" fmla="*/ 7302 w 20"/>
              <a:gd name="T5" fmla="*/ 45339 h 25"/>
              <a:gd name="T6" fmla="*/ 7302 w 20"/>
              <a:gd name="T7" fmla="*/ 19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1" name="Freeform 241"/>
          <p:cNvSpPr>
            <a:spLocks/>
          </p:cNvSpPr>
          <p:nvPr/>
        </p:nvSpPr>
        <p:spPr bwMode="auto">
          <a:xfrm>
            <a:off x="3774908" y="5910513"/>
            <a:ext cx="36095" cy="55647"/>
          </a:xfrm>
          <a:custGeom>
            <a:avLst/>
            <a:gdLst>
              <a:gd name="T0" fmla="*/ 7620 w 20"/>
              <a:gd name="T1" fmla="*/ 20002 h 25"/>
              <a:gd name="T2" fmla="*/ 30480 w 20"/>
              <a:gd name="T3" fmla="*/ 53340 h 25"/>
              <a:gd name="T4" fmla="*/ 7620 w 20"/>
              <a:gd name="T5" fmla="*/ 46672 h 25"/>
              <a:gd name="T6" fmla="*/ 7620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2" name="Freeform 242"/>
          <p:cNvSpPr>
            <a:spLocks/>
          </p:cNvSpPr>
          <p:nvPr/>
        </p:nvSpPr>
        <p:spPr bwMode="auto">
          <a:xfrm>
            <a:off x="3574883" y="6497052"/>
            <a:ext cx="36095" cy="55647"/>
          </a:xfrm>
          <a:custGeom>
            <a:avLst/>
            <a:gdLst>
              <a:gd name="T0" fmla="*/ 7620 w 20"/>
              <a:gd name="T1" fmla="*/ 20002 h 25"/>
              <a:gd name="T2" fmla="*/ 30480 w 20"/>
              <a:gd name="T3" fmla="*/ 53340 h 25"/>
              <a:gd name="T4" fmla="*/ 7620 w 20"/>
              <a:gd name="T5" fmla="*/ 46672 h 25"/>
              <a:gd name="T6" fmla="*/ 7620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3" name="Freeform 243"/>
          <p:cNvSpPr>
            <a:spLocks/>
          </p:cNvSpPr>
          <p:nvPr/>
        </p:nvSpPr>
        <p:spPr bwMode="auto">
          <a:xfrm>
            <a:off x="3881689" y="6384257"/>
            <a:ext cx="34590" cy="55646"/>
          </a:xfrm>
          <a:custGeom>
            <a:avLst/>
            <a:gdLst>
              <a:gd name="T0" fmla="*/ 7302 w 20"/>
              <a:gd name="T1" fmla="*/ 20003 h 25"/>
              <a:gd name="T2" fmla="*/ 29210 w 20"/>
              <a:gd name="T3" fmla="*/ 53340 h 25"/>
              <a:gd name="T4" fmla="*/ 7302 w 20"/>
              <a:gd name="T5" fmla="*/ 46673 h 25"/>
              <a:gd name="T6" fmla="*/ 7302 w 20"/>
              <a:gd name="T7" fmla="*/ 20003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4" name="Freeform 244"/>
          <p:cNvSpPr>
            <a:spLocks/>
          </p:cNvSpPr>
          <p:nvPr/>
        </p:nvSpPr>
        <p:spPr bwMode="auto">
          <a:xfrm>
            <a:off x="3071061" y="6286500"/>
            <a:ext cx="34591" cy="55647"/>
          </a:xfrm>
          <a:custGeom>
            <a:avLst/>
            <a:gdLst>
              <a:gd name="T0" fmla="*/ 7303 w 20"/>
              <a:gd name="T1" fmla="*/ 20003 h 25"/>
              <a:gd name="T2" fmla="*/ 29210 w 20"/>
              <a:gd name="T3" fmla="*/ 53340 h 25"/>
              <a:gd name="T4" fmla="*/ 7303 w 20"/>
              <a:gd name="T5" fmla="*/ 46673 h 25"/>
              <a:gd name="T6" fmla="*/ 7303 w 20"/>
              <a:gd name="T7" fmla="*/ 20003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5" name="Freeform 245"/>
          <p:cNvSpPr>
            <a:spLocks/>
          </p:cNvSpPr>
          <p:nvPr/>
        </p:nvSpPr>
        <p:spPr bwMode="auto">
          <a:xfrm>
            <a:off x="3576387" y="6393281"/>
            <a:ext cx="36095" cy="52638"/>
          </a:xfrm>
          <a:custGeom>
            <a:avLst/>
            <a:gdLst>
              <a:gd name="T0" fmla="*/ 7620 w 20"/>
              <a:gd name="T1" fmla="*/ 18859 h 25"/>
              <a:gd name="T2" fmla="*/ 30480 w 20"/>
              <a:gd name="T3" fmla="*/ 50292 h 25"/>
              <a:gd name="T4" fmla="*/ 7620 w 20"/>
              <a:gd name="T5" fmla="*/ 44005 h 25"/>
              <a:gd name="T6" fmla="*/ 7620 w 20"/>
              <a:gd name="T7" fmla="*/ 18859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6" name="Freeform 246"/>
          <p:cNvSpPr>
            <a:spLocks/>
          </p:cNvSpPr>
          <p:nvPr/>
        </p:nvSpPr>
        <p:spPr bwMode="auto">
          <a:xfrm>
            <a:off x="2825918" y="6087979"/>
            <a:ext cx="34590" cy="57150"/>
          </a:xfrm>
          <a:custGeom>
            <a:avLst/>
            <a:gdLst>
              <a:gd name="T0" fmla="*/ 7302 w 20"/>
              <a:gd name="T1" fmla="*/ 20574 h 25"/>
              <a:gd name="T2" fmla="*/ 29210 w 20"/>
              <a:gd name="T3" fmla="*/ 54864 h 25"/>
              <a:gd name="T4" fmla="*/ 7302 w 20"/>
              <a:gd name="T5" fmla="*/ 48006 h 25"/>
              <a:gd name="T6" fmla="*/ 7302 w 20"/>
              <a:gd name="T7" fmla="*/ 2057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7" name="Freeform 247"/>
          <p:cNvSpPr>
            <a:spLocks/>
          </p:cNvSpPr>
          <p:nvPr/>
        </p:nvSpPr>
        <p:spPr bwMode="auto">
          <a:xfrm>
            <a:off x="2675523" y="6081963"/>
            <a:ext cx="34590" cy="55647"/>
          </a:xfrm>
          <a:custGeom>
            <a:avLst/>
            <a:gdLst>
              <a:gd name="T0" fmla="*/ 7302 w 20"/>
              <a:gd name="T1" fmla="*/ 20002 h 25"/>
              <a:gd name="T2" fmla="*/ 29210 w 20"/>
              <a:gd name="T3" fmla="*/ 53340 h 25"/>
              <a:gd name="T4" fmla="*/ 7302 w 20"/>
              <a:gd name="T5" fmla="*/ 46672 h 25"/>
              <a:gd name="T6" fmla="*/ 7302 w 20"/>
              <a:gd name="T7" fmla="*/ 2000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chemeClr val="bg2"/>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8" name="Freeform 248"/>
          <p:cNvSpPr>
            <a:spLocks/>
          </p:cNvSpPr>
          <p:nvPr/>
        </p:nvSpPr>
        <p:spPr bwMode="auto">
          <a:xfrm>
            <a:off x="4457700" y="6662487"/>
            <a:ext cx="43615" cy="85725"/>
          </a:xfrm>
          <a:custGeom>
            <a:avLst/>
            <a:gdLst>
              <a:gd name="T0" fmla="*/ 0 w 25"/>
              <a:gd name="T1" fmla="*/ 85725 h 39"/>
              <a:gd name="T2" fmla="*/ 33147 w 25"/>
              <a:gd name="T3" fmla="*/ 32971 h 39"/>
              <a:gd name="T4" fmla="*/ 44196 w 25"/>
              <a:gd name="T5" fmla="*/ 0 h 39"/>
              <a:gd name="T6" fmla="*/ 0 60000 65536"/>
              <a:gd name="T7" fmla="*/ 0 60000 65536"/>
              <a:gd name="T8" fmla="*/ 0 60000 65536"/>
            </a:gdLst>
            <a:ahLst/>
            <a:cxnLst>
              <a:cxn ang="T6">
                <a:pos x="T0" y="T1"/>
              </a:cxn>
              <a:cxn ang="T7">
                <a:pos x="T2" y="T3"/>
              </a:cxn>
              <a:cxn ang="T8">
                <a:pos x="T4" y="T5"/>
              </a:cxn>
            </a:cxnLst>
            <a:rect l="0" t="0" r="r" b="b"/>
            <a:pathLst>
              <a:path w="25" h="39">
                <a:moveTo>
                  <a:pt x="0" y="39"/>
                </a:moveTo>
                <a:cubicBezTo>
                  <a:pt x="4" y="27"/>
                  <a:pt x="8" y="22"/>
                  <a:pt x="18" y="15"/>
                </a:cubicBezTo>
                <a:cubicBezTo>
                  <a:pt x="25" y="4"/>
                  <a:pt x="24" y="10"/>
                  <a:pt x="24"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29" name="Freeform 249"/>
          <p:cNvSpPr>
            <a:spLocks/>
          </p:cNvSpPr>
          <p:nvPr/>
        </p:nvSpPr>
        <p:spPr bwMode="auto">
          <a:xfrm>
            <a:off x="5060783" y="6537660"/>
            <a:ext cx="227096" cy="124827"/>
          </a:xfrm>
          <a:custGeom>
            <a:avLst/>
            <a:gdLst>
              <a:gd name="T0" fmla="*/ 239712 w 129"/>
              <a:gd name="T1" fmla="*/ 112212 h 57"/>
              <a:gd name="T2" fmla="*/ 167241 w 129"/>
              <a:gd name="T3" fmla="*/ 125413 h 57"/>
              <a:gd name="T4" fmla="*/ 133793 w 129"/>
              <a:gd name="T5" fmla="*/ 66007 h 57"/>
              <a:gd name="T6" fmla="*/ 61322 w 129"/>
              <a:gd name="T7" fmla="*/ 72608 h 57"/>
              <a:gd name="T8" fmla="*/ 44598 w 129"/>
              <a:gd name="T9" fmla="*/ 85809 h 57"/>
              <a:gd name="T10" fmla="*/ 0 w 129"/>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9" h="57">
                <a:moveTo>
                  <a:pt x="129" y="51"/>
                </a:moveTo>
                <a:cubicBezTo>
                  <a:pt x="126" y="51"/>
                  <a:pt x="91" y="57"/>
                  <a:pt x="90" y="57"/>
                </a:cubicBezTo>
                <a:cubicBezTo>
                  <a:pt x="86" y="56"/>
                  <a:pt x="78" y="34"/>
                  <a:pt x="72" y="30"/>
                </a:cubicBezTo>
                <a:cubicBezTo>
                  <a:pt x="59" y="31"/>
                  <a:pt x="46" y="31"/>
                  <a:pt x="33" y="33"/>
                </a:cubicBezTo>
                <a:cubicBezTo>
                  <a:pt x="29" y="34"/>
                  <a:pt x="26" y="42"/>
                  <a:pt x="24" y="39"/>
                </a:cubicBezTo>
                <a:cubicBezTo>
                  <a:pt x="14" y="26"/>
                  <a:pt x="25" y="0"/>
                  <a:pt x="0"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0" name="Freeform 250"/>
          <p:cNvSpPr>
            <a:spLocks/>
          </p:cNvSpPr>
          <p:nvPr/>
        </p:nvSpPr>
        <p:spPr bwMode="auto">
          <a:xfrm>
            <a:off x="4913397" y="6615865"/>
            <a:ext cx="30079" cy="78205"/>
          </a:xfrm>
          <a:custGeom>
            <a:avLst/>
            <a:gdLst>
              <a:gd name="T0" fmla="*/ 31750 w 18"/>
              <a:gd name="T1" fmla="*/ 79375 h 36"/>
              <a:gd name="T2" fmla="*/ 0 w 18"/>
              <a:gd name="T3" fmla="*/ 0 h 36"/>
              <a:gd name="T4" fmla="*/ 0 60000 65536"/>
              <a:gd name="T5" fmla="*/ 0 60000 65536"/>
            </a:gdLst>
            <a:ahLst/>
            <a:cxnLst>
              <a:cxn ang="T4">
                <a:pos x="T0" y="T1"/>
              </a:cxn>
              <a:cxn ang="T5">
                <a:pos x="T2" y="T3"/>
              </a:cxn>
            </a:cxnLst>
            <a:rect l="0" t="0" r="r" b="b"/>
            <a:pathLst>
              <a:path w="18" h="36">
                <a:moveTo>
                  <a:pt x="18" y="36"/>
                </a:moveTo>
                <a:cubicBezTo>
                  <a:pt x="14" y="21"/>
                  <a:pt x="0" y="13"/>
                  <a:pt x="0"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1" name="Freeform 251"/>
          <p:cNvSpPr>
            <a:spLocks/>
          </p:cNvSpPr>
          <p:nvPr/>
        </p:nvSpPr>
        <p:spPr bwMode="auto">
          <a:xfrm>
            <a:off x="5336005" y="6319587"/>
            <a:ext cx="84221" cy="177466"/>
          </a:xfrm>
          <a:custGeom>
            <a:avLst/>
            <a:gdLst>
              <a:gd name="T0" fmla="*/ 0 w 48"/>
              <a:gd name="T1" fmla="*/ 177800 h 81"/>
              <a:gd name="T2" fmla="*/ 33338 w 48"/>
              <a:gd name="T3" fmla="*/ 171215 h 81"/>
              <a:gd name="T4" fmla="*/ 66675 w 48"/>
              <a:gd name="T5" fmla="*/ 158044 h 81"/>
              <a:gd name="T6" fmla="*/ 38894 w 48"/>
              <a:gd name="T7" fmla="*/ 72437 h 81"/>
              <a:gd name="T8" fmla="*/ 88900 w 48"/>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81">
                <a:moveTo>
                  <a:pt x="0" y="81"/>
                </a:moveTo>
                <a:cubicBezTo>
                  <a:pt x="6" y="80"/>
                  <a:pt x="12" y="79"/>
                  <a:pt x="18" y="78"/>
                </a:cubicBezTo>
                <a:cubicBezTo>
                  <a:pt x="24" y="76"/>
                  <a:pt x="36" y="72"/>
                  <a:pt x="36" y="72"/>
                </a:cubicBezTo>
                <a:cubicBezTo>
                  <a:pt x="42" y="53"/>
                  <a:pt x="31" y="47"/>
                  <a:pt x="21" y="33"/>
                </a:cubicBezTo>
                <a:cubicBezTo>
                  <a:pt x="26" y="19"/>
                  <a:pt x="48" y="17"/>
                  <a:pt x="48"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2" name="Freeform 252"/>
          <p:cNvSpPr>
            <a:spLocks/>
          </p:cNvSpPr>
          <p:nvPr/>
        </p:nvSpPr>
        <p:spPr bwMode="auto">
          <a:xfrm>
            <a:off x="5605213" y="6060908"/>
            <a:ext cx="165434" cy="272215"/>
          </a:xfrm>
          <a:custGeom>
            <a:avLst/>
            <a:gdLst>
              <a:gd name="T0" fmla="*/ 0 w 93"/>
              <a:gd name="T1" fmla="*/ 271463 h 123"/>
              <a:gd name="T2" fmla="*/ 95762 w 93"/>
              <a:gd name="T3" fmla="*/ 198631 h 123"/>
              <a:gd name="T4" fmla="*/ 123927 w 93"/>
              <a:gd name="T5" fmla="*/ 205253 h 123"/>
              <a:gd name="T6" fmla="*/ 140827 w 93"/>
              <a:gd name="T7" fmla="*/ 211874 h 123"/>
              <a:gd name="T8" fmla="*/ 174625 w 93"/>
              <a:gd name="T9" fmla="*/ 125800 h 123"/>
              <a:gd name="T10" fmla="*/ 129560 w 93"/>
              <a:gd name="T11" fmla="*/ 59589 h 123"/>
              <a:gd name="T12" fmla="*/ 112661 w 93"/>
              <a:gd name="T13" fmla="*/ 46347 h 123"/>
              <a:gd name="T14" fmla="*/ 129560 w 93"/>
              <a:gd name="T15" fmla="*/ 0 h 1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 h="123">
                <a:moveTo>
                  <a:pt x="0" y="123"/>
                </a:moveTo>
                <a:cubicBezTo>
                  <a:pt x="22" y="117"/>
                  <a:pt x="30" y="97"/>
                  <a:pt x="51" y="90"/>
                </a:cubicBezTo>
                <a:cubicBezTo>
                  <a:pt x="56" y="91"/>
                  <a:pt x="61" y="92"/>
                  <a:pt x="66" y="93"/>
                </a:cubicBezTo>
                <a:cubicBezTo>
                  <a:pt x="69" y="94"/>
                  <a:pt x="72" y="98"/>
                  <a:pt x="75" y="96"/>
                </a:cubicBezTo>
                <a:cubicBezTo>
                  <a:pt x="86" y="88"/>
                  <a:pt x="90" y="69"/>
                  <a:pt x="93" y="57"/>
                </a:cubicBezTo>
                <a:cubicBezTo>
                  <a:pt x="90" y="33"/>
                  <a:pt x="90" y="32"/>
                  <a:pt x="69" y="27"/>
                </a:cubicBezTo>
                <a:cubicBezTo>
                  <a:pt x="66" y="25"/>
                  <a:pt x="61" y="24"/>
                  <a:pt x="60" y="21"/>
                </a:cubicBezTo>
                <a:cubicBezTo>
                  <a:pt x="58" y="14"/>
                  <a:pt x="69" y="0"/>
                  <a:pt x="69"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3" name="Freeform 253"/>
          <p:cNvSpPr>
            <a:spLocks/>
          </p:cNvSpPr>
          <p:nvPr/>
        </p:nvSpPr>
        <p:spPr bwMode="auto">
          <a:xfrm>
            <a:off x="5594685" y="6109035"/>
            <a:ext cx="40607" cy="124828"/>
          </a:xfrm>
          <a:custGeom>
            <a:avLst/>
            <a:gdLst>
              <a:gd name="T0" fmla="*/ 23380 w 22"/>
              <a:gd name="T1" fmla="*/ 125413 h 57"/>
              <a:gd name="T2" fmla="*/ 0 w 22"/>
              <a:gd name="T3" fmla="*/ 0 h 57"/>
              <a:gd name="T4" fmla="*/ 0 60000 65536"/>
              <a:gd name="T5" fmla="*/ 0 60000 65536"/>
            </a:gdLst>
            <a:ahLst/>
            <a:cxnLst>
              <a:cxn ang="T4">
                <a:pos x="T0" y="T1"/>
              </a:cxn>
              <a:cxn ang="T5">
                <a:pos x="T2" y="T3"/>
              </a:cxn>
            </a:cxnLst>
            <a:rect l="0" t="0" r="r" b="b"/>
            <a:pathLst>
              <a:path w="22" h="57">
                <a:moveTo>
                  <a:pt x="12" y="57"/>
                </a:moveTo>
                <a:cubicBezTo>
                  <a:pt x="22" y="26"/>
                  <a:pt x="0" y="22"/>
                  <a:pt x="0"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4" name="Freeform 254"/>
          <p:cNvSpPr>
            <a:spLocks/>
          </p:cNvSpPr>
          <p:nvPr/>
        </p:nvSpPr>
        <p:spPr bwMode="auto">
          <a:xfrm>
            <a:off x="5823284" y="5996239"/>
            <a:ext cx="121820" cy="191001"/>
          </a:xfrm>
          <a:custGeom>
            <a:avLst/>
            <a:gdLst>
              <a:gd name="T0" fmla="*/ 128588 w 69"/>
              <a:gd name="T1" fmla="*/ 190500 h 87"/>
              <a:gd name="T2" fmla="*/ 89453 w 69"/>
              <a:gd name="T3" fmla="*/ 183931 h 87"/>
              <a:gd name="T4" fmla="*/ 50317 w 69"/>
              <a:gd name="T5" fmla="*/ 72259 h 87"/>
              <a:gd name="T6" fmla="*/ 5591 w 69"/>
              <a:gd name="T7" fmla="*/ 26276 h 87"/>
              <a:gd name="T8" fmla="*/ 0 w 69"/>
              <a:gd name="T9" fmla="*/ 0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87">
                <a:moveTo>
                  <a:pt x="69" y="87"/>
                </a:moveTo>
                <a:cubicBezTo>
                  <a:pt x="62" y="86"/>
                  <a:pt x="54" y="87"/>
                  <a:pt x="48" y="84"/>
                </a:cubicBezTo>
                <a:cubicBezTo>
                  <a:pt x="34" y="78"/>
                  <a:pt x="33" y="45"/>
                  <a:pt x="27" y="33"/>
                </a:cubicBezTo>
                <a:cubicBezTo>
                  <a:pt x="22" y="23"/>
                  <a:pt x="3" y="12"/>
                  <a:pt x="3" y="12"/>
                </a:cubicBezTo>
                <a:cubicBezTo>
                  <a:pt x="0" y="2"/>
                  <a:pt x="0" y="6"/>
                  <a:pt x="0"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5" name="Freeform 255"/>
          <p:cNvSpPr>
            <a:spLocks/>
          </p:cNvSpPr>
          <p:nvPr/>
        </p:nvSpPr>
        <p:spPr bwMode="auto">
          <a:xfrm>
            <a:off x="4394534" y="6570747"/>
            <a:ext cx="67678" cy="97756"/>
          </a:xfrm>
          <a:custGeom>
            <a:avLst/>
            <a:gdLst>
              <a:gd name="T0" fmla="*/ 0 w 39"/>
              <a:gd name="T1" fmla="*/ 98425 h 45"/>
              <a:gd name="T2" fmla="*/ 71438 w 39"/>
              <a:gd name="T3" fmla="*/ 0 h 45"/>
              <a:gd name="T4" fmla="*/ 0 60000 65536"/>
              <a:gd name="T5" fmla="*/ 0 60000 65536"/>
            </a:gdLst>
            <a:ahLst/>
            <a:cxnLst>
              <a:cxn ang="T4">
                <a:pos x="T0" y="T1"/>
              </a:cxn>
              <a:cxn ang="T5">
                <a:pos x="T2" y="T3"/>
              </a:cxn>
            </a:cxnLst>
            <a:rect l="0" t="0" r="r" b="b"/>
            <a:pathLst>
              <a:path w="39" h="45">
                <a:moveTo>
                  <a:pt x="0" y="45"/>
                </a:moveTo>
                <a:cubicBezTo>
                  <a:pt x="12" y="41"/>
                  <a:pt x="39" y="11"/>
                  <a:pt x="39"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6" name="Freeform 256"/>
          <p:cNvSpPr>
            <a:spLocks/>
          </p:cNvSpPr>
          <p:nvPr/>
        </p:nvSpPr>
        <p:spPr bwMode="auto">
          <a:xfrm>
            <a:off x="4743451" y="6609849"/>
            <a:ext cx="40607" cy="132347"/>
          </a:xfrm>
          <a:custGeom>
            <a:avLst/>
            <a:gdLst>
              <a:gd name="T0" fmla="*/ 0 w 23"/>
              <a:gd name="T1" fmla="*/ 131763 h 60"/>
              <a:gd name="T2" fmla="*/ 27954 w 23"/>
              <a:gd name="T3" fmla="*/ 39529 h 60"/>
              <a:gd name="T4" fmla="*/ 11182 w 23"/>
              <a:gd name="T5" fmla="*/ 0 h 60"/>
              <a:gd name="T6" fmla="*/ 0 60000 65536"/>
              <a:gd name="T7" fmla="*/ 0 60000 65536"/>
              <a:gd name="T8" fmla="*/ 0 60000 65536"/>
            </a:gdLst>
            <a:ahLst/>
            <a:cxnLst>
              <a:cxn ang="T6">
                <a:pos x="T0" y="T1"/>
              </a:cxn>
              <a:cxn ang="T7">
                <a:pos x="T2" y="T3"/>
              </a:cxn>
              <a:cxn ang="T8">
                <a:pos x="T4" y="T5"/>
              </a:cxn>
            </a:cxnLst>
            <a:rect l="0" t="0" r="r" b="b"/>
            <a:pathLst>
              <a:path w="23" h="60">
                <a:moveTo>
                  <a:pt x="0" y="60"/>
                </a:moveTo>
                <a:cubicBezTo>
                  <a:pt x="23" y="54"/>
                  <a:pt x="21" y="43"/>
                  <a:pt x="15" y="18"/>
                </a:cubicBezTo>
                <a:cubicBezTo>
                  <a:pt x="13" y="11"/>
                  <a:pt x="6" y="0"/>
                  <a:pt x="6" y="0"/>
                </a:cubicBezTo>
              </a:path>
            </a:pathLst>
          </a:custGeom>
          <a:no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7" name="AutoShape 257"/>
          <p:cNvSpPr>
            <a:spLocks noChangeArrowheads="1"/>
          </p:cNvSpPr>
          <p:nvPr/>
        </p:nvSpPr>
        <p:spPr bwMode="auto">
          <a:xfrm>
            <a:off x="4790073" y="5125453"/>
            <a:ext cx="191001" cy="255671"/>
          </a:xfrm>
          <a:custGeom>
            <a:avLst/>
            <a:gdLst>
              <a:gd name="T0" fmla="*/ 100806 w 21600"/>
              <a:gd name="T1" fmla="*/ 0 h 21600"/>
              <a:gd name="T2" fmla="*/ 25202 w 21600"/>
              <a:gd name="T3" fmla="*/ 127794 h 21600"/>
              <a:gd name="T4" fmla="*/ 100806 w 21600"/>
              <a:gd name="T5" fmla="*/ 63897 h 21600"/>
              <a:gd name="T6" fmla="*/ 176411 w 21600"/>
              <a:gd name="T7" fmla="*/ 127794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w="9525">
            <a:solidFill>
              <a:srgbClr val="800000"/>
            </a:solidFill>
            <a:miter lim="800000"/>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8" name="AutoShape 258"/>
          <p:cNvSpPr>
            <a:spLocks noChangeArrowheads="1"/>
          </p:cNvSpPr>
          <p:nvPr/>
        </p:nvSpPr>
        <p:spPr bwMode="auto">
          <a:xfrm>
            <a:off x="5149516" y="4952499"/>
            <a:ext cx="191002" cy="258679"/>
          </a:xfrm>
          <a:custGeom>
            <a:avLst/>
            <a:gdLst>
              <a:gd name="T0" fmla="*/ 100807 w 21600"/>
              <a:gd name="T1" fmla="*/ 0 h 21600"/>
              <a:gd name="T2" fmla="*/ 25202 w 21600"/>
              <a:gd name="T3" fmla="*/ 129382 h 21600"/>
              <a:gd name="T4" fmla="*/ 100807 w 21600"/>
              <a:gd name="T5" fmla="*/ 64691 h 21600"/>
              <a:gd name="T6" fmla="*/ 176411 w 21600"/>
              <a:gd name="T7" fmla="*/ 129382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w="9525">
            <a:solidFill>
              <a:srgbClr val="800000"/>
            </a:solidFill>
            <a:miter lim="800000"/>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39" name="AutoShape 259"/>
          <p:cNvSpPr>
            <a:spLocks noChangeArrowheads="1"/>
          </p:cNvSpPr>
          <p:nvPr/>
        </p:nvSpPr>
        <p:spPr bwMode="auto">
          <a:xfrm>
            <a:off x="4290762" y="5450306"/>
            <a:ext cx="191001" cy="255671"/>
          </a:xfrm>
          <a:custGeom>
            <a:avLst/>
            <a:gdLst>
              <a:gd name="T0" fmla="*/ 100806 w 21600"/>
              <a:gd name="T1" fmla="*/ 0 h 21600"/>
              <a:gd name="T2" fmla="*/ 25202 w 21600"/>
              <a:gd name="T3" fmla="*/ 127794 h 21600"/>
              <a:gd name="T4" fmla="*/ 100806 w 21600"/>
              <a:gd name="T5" fmla="*/ 63897 h 21600"/>
              <a:gd name="T6" fmla="*/ 176411 w 21600"/>
              <a:gd name="T7" fmla="*/ 127794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w="9525">
            <a:solidFill>
              <a:srgbClr val="800000"/>
            </a:solidFill>
            <a:miter lim="800000"/>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40" name="AutoShape 260"/>
          <p:cNvSpPr>
            <a:spLocks noChangeArrowheads="1"/>
          </p:cNvSpPr>
          <p:nvPr/>
        </p:nvSpPr>
        <p:spPr bwMode="auto">
          <a:xfrm>
            <a:off x="3971926" y="5752600"/>
            <a:ext cx="189497" cy="255671"/>
          </a:xfrm>
          <a:custGeom>
            <a:avLst/>
            <a:gdLst>
              <a:gd name="T0" fmla="*/ 100013 w 21600"/>
              <a:gd name="T1" fmla="*/ 0 h 21600"/>
              <a:gd name="T2" fmla="*/ 25003 w 21600"/>
              <a:gd name="T3" fmla="*/ 127794 h 21600"/>
              <a:gd name="T4" fmla="*/ 100013 w 21600"/>
              <a:gd name="T5" fmla="*/ 63897 h 21600"/>
              <a:gd name="T6" fmla="*/ 175022 w 21600"/>
              <a:gd name="T7" fmla="*/ 127794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w="9525">
            <a:solidFill>
              <a:srgbClr val="800000"/>
            </a:solidFill>
            <a:miter lim="800000"/>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41" name="AutoShape 261"/>
          <p:cNvSpPr>
            <a:spLocks noChangeArrowheads="1"/>
          </p:cNvSpPr>
          <p:nvPr/>
        </p:nvSpPr>
        <p:spPr bwMode="auto">
          <a:xfrm rot="-8502045">
            <a:off x="3668128" y="6017294"/>
            <a:ext cx="191001" cy="257175"/>
          </a:xfrm>
          <a:custGeom>
            <a:avLst/>
            <a:gdLst>
              <a:gd name="T0" fmla="*/ 100806 w 21600"/>
              <a:gd name="T1" fmla="*/ 0 h 21600"/>
              <a:gd name="T2" fmla="*/ 25202 w 21600"/>
              <a:gd name="T3" fmla="*/ 128588 h 21600"/>
              <a:gd name="T4" fmla="*/ 100806 w 21600"/>
              <a:gd name="T5" fmla="*/ 64294 h 21600"/>
              <a:gd name="T6" fmla="*/ 176411 w 21600"/>
              <a:gd name="T7" fmla="*/ 12858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chemeClr val="bg1"/>
          </a:solidFill>
          <a:ln w="9525">
            <a:solidFill>
              <a:srgbClr val="800000"/>
            </a:solidFill>
            <a:miter lim="800000"/>
            <a:headEnd/>
            <a:tailEnd/>
          </a:ln>
          <a:effectLst/>
        </p:spPr>
        <p:txBody>
          <a:bodyPr wrap="none" anchor="ctr"/>
          <a:lstStyle/>
          <a:p>
            <a:pPr>
              <a:defRPr/>
            </a:pPr>
            <a:endParaRPr lang="en-GB">
              <a:latin typeface="Arial" pitchFamily="34" charset="0"/>
              <a:ea typeface="ＭＳ Ｐゴシック" pitchFamily="34" charset="-128"/>
            </a:endParaRPr>
          </a:p>
        </p:txBody>
      </p:sp>
      <p:grpSp>
        <p:nvGrpSpPr>
          <p:cNvPr id="40156" name="Group 262"/>
          <p:cNvGrpSpPr>
            <a:grpSpLocks/>
          </p:cNvGrpSpPr>
          <p:nvPr/>
        </p:nvGrpSpPr>
        <p:grpSpPr bwMode="auto">
          <a:xfrm rot="7900403">
            <a:off x="4541921" y="5718008"/>
            <a:ext cx="422610" cy="254168"/>
            <a:chOff x="720" y="2640"/>
            <a:chExt cx="768" cy="576"/>
          </a:xfrm>
        </p:grpSpPr>
        <p:sp>
          <p:nvSpPr>
            <p:cNvPr id="46343" name="AutoShape 263"/>
            <p:cNvSpPr>
              <a:spLocks noChangeArrowheads="1"/>
            </p:cNvSpPr>
            <p:nvPr/>
          </p:nvSpPr>
          <p:spPr bwMode="auto">
            <a:xfrm>
              <a:off x="717" y="3081"/>
              <a:ext cx="145" cy="147"/>
            </a:xfrm>
            <a:custGeom>
              <a:avLst/>
              <a:gdLst>
                <a:gd name="T0" fmla="*/ 72 w 21600"/>
                <a:gd name="T1" fmla="*/ 0 h 21600"/>
                <a:gd name="T2" fmla="*/ 21 w 21600"/>
                <a:gd name="T3" fmla="*/ 22 h 21600"/>
                <a:gd name="T4" fmla="*/ 0 w 21600"/>
                <a:gd name="T5" fmla="*/ 74 h 21600"/>
                <a:gd name="T6" fmla="*/ 21 w 21600"/>
                <a:gd name="T7" fmla="*/ 125 h 21600"/>
                <a:gd name="T8" fmla="*/ 72 w 21600"/>
                <a:gd name="T9" fmla="*/ 147 h 21600"/>
                <a:gd name="T10" fmla="*/ 123 w 21600"/>
                <a:gd name="T11" fmla="*/ 125 h 21600"/>
                <a:gd name="T12" fmla="*/ 144 w 21600"/>
                <a:gd name="T13" fmla="*/ 74 h 21600"/>
                <a:gd name="T14" fmla="*/ 123 w 21600"/>
                <a:gd name="T15" fmla="*/ 22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233 h 21600"/>
                <a:gd name="T26" fmla="*/ 18450 w 21600"/>
                <a:gd name="T27" fmla="*/ 1836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0" y="10800"/>
                  </a:moveTo>
                  <a:cubicBezTo>
                    <a:pt x="1050" y="16185"/>
                    <a:pt x="5415" y="20550"/>
                    <a:pt x="10800" y="20550"/>
                  </a:cubicBezTo>
                  <a:cubicBezTo>
                    <a:pt x="16185" y="20550"/>
                    <a:pt x="20550" y="16185"/>
                    <a:pt x="20550" y="10800"/>
                  </a:cubicBezTo>
                  <a:cubicBezTo>
                    <a:pt x="20550" y="5415"/>
                    <a:pt x="16185" y="1050"/>
                    <a:pt x="10800" y="1050"/>
                  </a:cubicBezTo>
                  <a:cubicBezTo>
                    <a:pt x="5415" y="1050"/>
                    <a:pt x="1050" y="5415"/>
                    <a:pt x="1050" y="10800"/>
                  </a:cubicBezTo>
                  <a:close/>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44" name="Freeform 264"/>
            <p:cNvSpPr>
              <a:spLocks/>
            </p:cNvSpPr>
            <p:nvPr/>
          </p:nvSpPr>
          <p:spPr bwMode="auto">
            <a:xfrm>
              <a:off x="741" y="2639"/>
              <a:ext cx="746" cy="525"/>
            </a:xfrm>
            <a:custGeom>
              <a:avLst/>
              <a:gdLst>
                <a:gd name="T0" fmla="*/ 0 w 780"/>
                <a:gd name="T1" fmla="*/ 460 h 548"/>
                <a:gd name="T2" fmla="*/ 50 w 780"/>
                <a:gd name="T3" fmla="*/ 418 h 548"/>
                <a:gd name="T4" fmla="*/ 107 w 780"/>
                <a:gd name="T5" fmla="*/ 391 h 548"/>
                <a:gd name="T6" fmla="*/ 164 w 780"/>
                <a:gd name="T7" fmla="*/ 360 h 548"/>
                <a:gd name="T8" fmla="*/ 187 w 780"/>
                <a:gd name="T9" fmla="*/ 353 h 548"/>
                <a:gd name="T10" fmla="*/ 222 w 780"/>
                <a:gd name="T11" fmla="*/ 326 h 548"/>
                <a:gd name="T12" fmla="*/ 271 w 780"/>
                <a:gd name="T13" fmla="*/ 291 h 548"/>
                <a:gd name="T14" fmla="*/ 332 w 780"/>
                <a:gd name="T15" fmla="*/ 249 h 548"/>
                <a:gd name="T16" fmla="*/ 378 w 780"/>
                <a:gd name="T17" fmla="*/ 207 h 548"/>
                <a:gd name="T18" fmla="*/ 436 w 780"/>
                <a:gd name="T19" fmla="*/ 130 h 548"/>
                <a:gd name="T20" fmla="*/ 581 w 780"/>
                <a:gd name="T21" fmla="*/ 4 h 548"/>
                <a:gd name="T22" fmla="*/ 692 w 780"/>
                <a:gd name="T23" fmla="*/ 19 h 548"/>
                <a:gd name="T24" fmla="*/ 703 w 780"/>
                <a:gd name="T25" fmla="*/ 61 h 548"/>
                <a:gd name="T26" fmla="*/ 745 w 780"/>
                <a:gd name="T27" fmla="*/ 77 h 548"/>
                <a:gd name="T28" fmla="*/ 730 w 780"/>
                <a:gd name="T29" fmla="*/ 115 h 548"/>
                <a:gd name="T30" fmla="*/ 726 w 780"/>
                <a:gd name="T31" fmla="*/ 126 h 548"/>
                <a:gd name="T32" fmla="*/ 741 w 780"/>
                <a:gd name="T33" fmla="*/ 100 h 548"/>
                <a:gd name="T34" fmla="*/ 680 w 780"/>
                <a:gd name="T35" fmla="*/ 84 h 548"/>
                <a:gd name="T36" fmla="*/ 653 w 780"/>
                <a:gd name="T37" fmla="*/ 69 h 548"/>
                <a:gd name="T38" fmla="*/ 630 w 780"/>
                <a:gd name="T39" fmla="*/ 61 h 548"/>
                <a:gd name="T40" fmla="*/ 558 w 780"/>
                <a:gd name="T41" fmla="*/ 73 h 548"/>
                <a:gd name="T42" fmla="*/ 523 w 780"/>
                <a:gd name="T43" fmla="*/ 96 h 548"/>
                <a:gd name="T44" fmla="*/ 500 w 780"/>
                <a:gd name="T45" fmla="*/ 142 h 548"/>
                <a:gd name="T46" fmla="*/ 455 w 780"/>
                <a:gd name="T47" fmla="*/ 211 h 548"/>
                <a:gd name="T48" fmla="*/ 416 w 780"/>
                <a:gd name="T49" fmla="*/ 261 h 548"/>
                <a:gd name="T50" fmla="*/ 351 w 780"/>
                <a:gd name="T51" fmla="*/ 287 h 548"/>
                <a:gd name="T52" fmla="*/ 321 w 780"/>
                <a:gd name="T53" fmla="*/ 314 h 548"/>
                <a:gd name="T54" fmla="*/ 245 w 780"/>
                <a:gd name="T55" fmla="*/ 376 h 548"/>
                <a:gd name="T56" fmla="*/ 187 w 780"/>
                <a:gd name="T57" fmla="*/ 422 h 548"/>
                <a:gd name="T58" fmla="*/ 134 w 780"/>
                <a:gd name="T59" fmla="*/ 487 h 548"/>
                <a:gd name="T60" fmla="*/ 107 w 780"/>
                <a:gd name="T61" fmla="*/ 525 h 5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0" h="548">
                  <a:moveTo>
                    <a:pt x="0" y="480"/>
                  </a:moveTo>
                  <a:cubicBezTo>
                    <a:pt x="34" y="469"/>
                    <a:pt x="24" y="464"/>
                    <a:pt x="52" y="436"/>
                  </a:cubicBezTo>
                  <a:cubicBezTo>
                    <a:pt x="65" y="423"/>
                    <a:pt x="95" y="414"/>
                    <a:pt x="112" y="408"/>
                  </a:cubicBezTo>
                  <a:cubicBezTo>
                    <a:pt x="133" y="401"/>
                    <a:pt x="150" y="383"/>
                    <a:pt x="172" y="376"/>
                  </a:cubicBezTo>
                  <a:cubicBezTo>
                    <a:pt x="180" y="373"/>
                    <a:pt x="196" y="368"/>
                    <a:pt x="196" y="368"/>
                  </a:cubicBezTo>
                  <a:cubicBezTo>
                    <a:pt x="223" y="341"/>
                    <a:pt x="209" y="348"/>
                    <a:pt x="232" y="340"/>
                  </a:cubicBezTo>
                  <a:cubicBezTo>
                    <a:pt x="250" y="327"/>
                    <a:pt x="263" y="311"/>
                    <a:pt x="284" y="304"/>
                  </a:cubicBezTo>
                  <a:cubicBezTo>
                    <a:pt x="302" y="290"/>
                    <a:pt x="326" y="267"/>
                    <a:pt x="348" y="260"/>
                  </a:cubicBezTo>
                  <a:cubicBezTo>
                    <a:pt x="364" y="244"/>
                    <a:pt x="380" y="232"/>
                    <a:pt x="396" y="216"/>
                  </a:cubicBezTo>
                  <a:cubicBezTo>
                    <a:pt x="420" y="192"/>
                    <a:pt x="427" y="155"/>
                    <a:pt x="456" y="136"/>
                  </a:cubicBezTo>
                  <a:cubicBezTo>
                    <a:pt x="476" y="55"/>
                    <a:pt x="527" y="16"/>
                    <a:pt x="608" y="4"/>
                  </a:cubicBezTo>
                  <a:cubicBezTo>
                    <a:pt x="660" y="6"/>
                    <a:pt x="684" y="0"/>
                    <a:pt x="724" y="20"/>
                  </a:cubicBezTo>
                  <a:cubicBezTo>
                    <a:pt x="729" y="34"/>
                    <a:pt x="721" y="60"/>
                    <a:pt x="736" y="64"/>
                  </a:cubicBezTo>
                  <a:cubicBezTo>
                    <a:pt x="752" y="68"/>
                    <a:pt x="765" y="75"/>
                    <a:pt x="780" y="80"/>
                  </a:cubicBezTo>
                  <a:cubicBezTo>
                    <a:pt x="771" y="94"/>
                    <a:pt x="769" y="104"/>
                    <a:pt x="764" y="120"/>
                  </a:cubicBezTo>
                  <a:cubicBezTo>
                    <a:pt x="763" y="124"/>
                    <a:pt x="760" y="136"/>
                    <a:pt x="760" y="132"/>
                  </a:cubicBezTo>
                  <a:cubicBezTo>
                    <a:pt x="760" y="116"/>
                    <a:pt x="766" y="114"/>
                    <a:pt x="776" y="104"/>
                  </a:cubicBezTo>
                  <a:cubicBezTo>
                    <a:pt x="753" y="89"/>
                    <a:pt x="742" y="91"/>
                    <a:pt x="712" y="88"/>
                  </a:cubicBezTo>
                  <a:cubicBezTo>
                    <a:pt x="702" y="83"/>
                    <a:pt x="694" y="76"/>
                    <a:pt x="684" y="72"/>
                  </a:cubicBezTo>
                  <a:cubicBezTo>
                    <a:pt x="676" y="69"/>
                    <a:pt x="660" y="64"/>
                    <a:pt x="660" y="64"/>
                  </a:cubicBezTo>
                  <a:cubicBezTo>
                    <a:pt x="626" y="67"/>
                    <a:pt x="613" y="69"/>
                    <a:pt x="584" y="76"/>
                  </a:cubicBezTo>
                  <a:cubicBezTo>
                    <a:pt x="570" y="85"/>
                    <a:pt x="559" y="87"/>
                    <a:pt x="548" y="100"/>
                  </a:cubicBezTo>
                  <a:cubicBezTo>
                    <a:pt x="536" y="114"/>
                    <a:pt x="533" y="133"/>
                    <a:pt x="524" y="148"/>
                  </a:cubicBezTo>
                  <a:cubicBezTo>
                    <a:pt x="510" y="174"/>
                    <a:pt x="495" y="198"/>
                    <a:pt x="476" y="220"/>
                  </a:cubicBezTo>
                  <a:cubicBezTo>
                    <a:pt x="458" y="242"/>
                    <a:pt x="466" y="262"/>
                    <a:pt x="436" y="272"/>
                  </a:cubicBezTo>
                  <a:cubicBezTo>
                    <a:pt x="418" y="290"/>
                    <a:pt x="393" y="294"/>
                    <a:pt x="368" y="300"/>
                  </a:cubicBezTo>
                  <a:cubicBezTo>
                    <a:pt x="355" y="309"/>
                    <a:pt x="349" y="319"/>
                    <a:pt x="336" y="328"/>
                  </a:cubicBezTo>
                  <a:cubicBezTo>
                    <a:pt x="325" y="362"/>
                    <a:pt x="290" y="384"/>
                    <a:pt x="256" y="392"/>
                  </a:cubicBezTo>
                  <a:cubicBezTo>
                    <a:pt x="230" y="409"/>
                    <a:pt x="218" y="418"/>
                    <a:pt x="196" y="440"/>
                  </a:cubicBezTo>
                  <a:cubicBezTo>
                    <a:pt x="175" y="461"/>
                    <a:pt x="166" y="491"/>
                    <a:pt x="140" y="508"/>
                  </a:cubicBezTo>
                  <a:cubicBezTo>
                    <a:pt x="130" y="537"/>
                    <a:pt x="131" y="529"/>
                    <a:pt x="112" y="548"/>
                  </a:cubicBezTo>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157" name="Group 265"/>
          <p:cNvGrpSpPr>
            <a:grpSpLocks/>
          </p:cNvGrpSpPr>
          <p:nvPr/>
        </p:nvGrpSpPr>
        <p:grpSpPr bwMode="auto">
          <a:xfrm rot="7900403">
            <a:off x="4720139" y="5938337"/>
            <a:ext cx="422610" cy="252663"/>
            <a:chOff x="720" y="2640"/>
            <a:chExt cx="768" cy="576"/>
          </a:xfrm>
        </p:grpSpPr>
        <p:sp>
          <p:nvSpPr>
            <p:cNvPr id="46346" name="AutoShape 266"/>
            <p:cNvSpPr>
              <a:spLocks noChangeArrowheads="1"/>
            </p:cNvSpPr>
            <p:nvPr/>
          </p:nvSpPr>
          <p:spPr bwMode="auto">
            <a:xfrm>
              <a:off x="717" y="3078"/>
              <a:ext cx="145" cy="144"/>
            </a:xfrm>
            <a:custGeom>
              <a:avLst/>
              <a:gdLst>
                <a:gd name="T0" fmla="*/ 72 w 21600"/>
                <a:gd name="T1" fmla="*/ 0 h 21600"/>
                <a:gd name="T2" fmla="*/ 21 w 21600"/>
                <a:gd name="T3" fmla="*/ 21 h 21600"/>
                <a:gd name="T4" fmla="*/ 0 w 21600"/>
                <a:gd name="T5" fmla="*/ 72 h 21600"/>
                <a:gd name="T6" fmla="*/ 21 w 21600"/>
                <a:gd name="T7" fmla="*/ 123 h 21600"/>
                <a:gd name="T8" fmla="*/ 72 w 21600"/>
                <a:gd name="T9" fmla="*/ 144 h 21600"/>
                <a:gd name="T10" fmla="*/ 123 w 21600"/>
                <a:gd name="T11" fmla="*/ 123 h 21600"/>
                <a:gd name="T12" fmla="*/ 144 w 21600"/>
                <a:gd name="T13" fmla="*/ 72 h 21600"/>
                <a:gd name="T14" fmla="*/ 123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0" y="10800"/>
                  </a:moveTo>
                  <a:cubicBezTo>
                    <a:pt x="1050" y="16185"/>
                    <a:pt x="5415" y="20550"/>
                    <a:pt x="10800" y="20550"/>
                  </a:cubicBezTo>
                  <a:cubicBezTo>
                    <a:pt x="16185" y="20550"/>
                    <a:pt x="20550" y="16185"/>
                    <a:pt x="20550" y="10800"/>
                  </a:cubicBezTo>
                  <a:cubicBezTo>
                    <a:pt x="20550" y="5415"/>
                    <a:pt x="16185" y="1050"/>
                    <a:pt x="10800" y="1050"/>
                  </a:cubicBezTo>
                  <a:cubicBezTo>
                    <a:pt x="5415" y="1050"/>
                    <a:pt x="1050" y="5415"/>
                    <a:pt x="1050" y="10800"/>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47" name="Freeform 267"/>
            <p:cNvSpPr>
              <a:spLocks/>
            </p:cNvSpPr>
            <p:nvPr/>
          </p:nvSpPr>
          <p:spPr bwMode="auto">
            <a:xfrm>
              <a:off x="744" y="2663"/>
              <a:ext cx="746" cy="525"/>
            </a:xfrm>
            <a:custGeom>
              <a:avLst/>
              <a:gdLst>
                <a:gd name="T0" fmla="*/ 0 w 780"/>
                <a:gd name="T1" fmla="*/ 460 h 548"/>
                <a:gd name="T2" fmla="*/ 50 w 780"/>
                <a:gd name="T3" fmla="*/ 418 h 548"/>
                <a:gd name="T4" fmla="*/ 107 w 780"/>
                <a:gd name="T5" fmla="*/ 391 h 548"/>
                <a:gd name="T6" fmla="*/ 164 w 780"/>
                <a:gd name="T7" fmla="*/ 360 h 548"/>
                <a:gd name="T8" fmla="*/ 187 w 780"/>
                <a:gd name="T9" fmla="*/ 353 h 548"/>
                <a:gd name="T10" fmla="*/ 222 w 780"/>
                <a:gd name="T11" fmla="*/ 326 h 548"/>
                <a:gd name="T12" fmla="*/ 271 w 780"/>
                <a:gd name="T13" fmla="*/ 291 h 548"/>
                <a:gd name="T14" fmla="*/ 332 w 780"/>
                <a:gd name="T15" fmla="*/ 249 h 548"/>
                <a:gd name="T16" fmla="*/ 378 w 780"/>
                <a:gd name="T17" fmla="*/ 207 h 548"/>
                <a:gd name="T18" fmla="*/ 436 w 780"/>
                <a:gd name="T19" fmla="*/ 130 h 548"/>
                <a:gd name="T20" fmla="*/ 581 w 780"/>
                <a:gd name="T21" fmla="*/ 4 h 548"/>
                <a:gd name="T22" fmla="*/ 692 w 780"/>
                <a:gd name="T23" fmla="*/ 19 h 548"/>
                <a:gd name="T24" fmla="*/ 703 w 780"/>
                <a:gd name="T25" fmla="*/ 61 h 548"/>
                <a:gd name="T26" fmla="*/ 745 w 780"/>
                <a:gd name="T27" fmla="*/ 77 h 548"/>
                <a:gd name="T28" fmla="*/ 730 w 780"/>
                <a:gd name="T29" fmla="*/ 115 h 548"/>
                <a:gd name="T30" fmla="*/ 726 w 780"/>
                <a:gd name="T31" fmla="*/ 126 h 548"/>
                <a:gd name="T32" fmla="*/ 741 w 780"/>
                <a:gd name="T33" fmla="*/ 100 h 548"/>
                <a:gd name="T34" fmla="*/ 680 w 780"/>
                <a:gd name="T35" fmla="*/ 84 h 548"/>
                <a:gd name="T36" fmla="*/ 653 w 780"/>
                <a:gd name="T37" fmla="*/ 69 h 548"/>
                <a:gd name="T38" fmla="*/ 630 w 780"/>
                <a:gd name="T39" fmla="*/ 61 h 548"/>
                <a:gd name="T40" fmla="*/ 558 w 780"/>
                <a:gd name="T41" fmla="*/ 73 h 548"/>
                <a:gd name="T42" fmla="*/ 523 w 780"/>
                <a:gd name="T43" fmla="*/ 96 h 548"/>
                <a:gd name="T44" fmla="*/ 500 w 780"/>
                <a:gd name="T45" fmla="*/ 142 h 548"/>
                <a:gd name="T46" fmla="*/ 455 w 780"/>
                <a:gd name="T47" fmla="*/ 211 h 548"/>
                <a:gd name="T48" fmla="*/ 416 w 780"/>
                <a:gd name="T49" fmla="*/ 261 h 548"/>
                <a:gd name="T50" fmla="*/ 351 w 780"/>
                <a:gd name="T51" fmla="*/ 287 h 548"/>
                <a:gd name="T52" fmla="*/ 321 w 780"/>
                <a:gd name="T53" fmla="*/ 314 h 548"/>
                <a:gd name="T54" fmla="*/ 245 w 780"/>
                <a:gd name="T55" fmla="*/ 376 h 548"/>
                <a:gd name="T56" fmla="*/ 187 w 780"/>
                <a:gd name="T57" fmla="*/ 422 h 548"/>
                <a:gd name="T58" fmla="*/ 134 w 780"/>
                <a:gd name="T59" fmla="*/ 487 h 548"/>
                <a:gd name="T60" fmla="*/ 107 w 780"/>
                <a:gd name="T61" fmla="*/ 525 h 5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0" h="548">
                  <a:moveTo>
                    <a:pt x="0" y="480"/>
                  </a:moveTo>
                  <a:cubicBezTo>
                    <a:pt x="34" y="469"/>
                    <a:pt x="24" y="464"/>
                    <a:pt x="52" y="436"/>
                  </a:cubicBezTo>
                  <a:cubicBezTo>
                    <a:pt x="65" y="423"/>
                    <a:pt x="95" y="414"/>
                    <a:pt x="112" y="408"/>
                  </a:cubicBezTo>
                  <a:cubicBezTo>
                    <a:pt x="133" y="401"/>
                    <a:pt x="150" y="383"/>
                    <a:pt x="172" y="376"/>
                  </a:cubicBezTo>
                  <a:cubicBezTo>
                    <a:pt x="180" y="373"/>
                    <a:pt x="196" y="368"/>
                    <a:pt x="196" y="368"/>
                  </a:cubicBezTo>
                  <a:cubicBezTo>
                    <a:pt x="223" y="341"/>
                    <a:pt x="209" y="348"/>
                    <a:pt x="232" y="340"/>
                  </a:cubicBezTo>
                  <a:cubicBezTo>
                    <a:pt x="250" y="327"/>
                    <a:pt x="263" y="311"/>
                    <a:pt x="284" y="304"/>
                  </a:cubicBezTo>
                  <a:cubicBezTo>
                    <a:pt x="302" y="290"/>
                    <a:pt x="326" y="267"/>
                    <a:pt x="348" y="260"/>
                  </a:cubicBezTo>
                  <a:cubicBezTo>
                    <a:pt x="364" y="244"/>
                    <a:pt x="380" y="232"/>
                    <a:pt x="396" y="216"/>
                  </a:cubicBezTo>
                  <a:cubicBezTo>
                    <a:pt x="420" y="192"/>
                    <a:pt x="427" y="155"/>
                    <a:pt x="456" y="136"/>
                  </a:cubicBezTo>
                  <a:cubicBezTo>
                    <a:pt x="476" y="55"/>
                    <a:pt x="527" y="16"/>
                    <a:pt x="608" y="4"/>
                  </a:cubicBezTo>
                  <a:cubicBezTo>
                    <a:pt x="660" y="6"/>
                    <a:pt x="684" y="0"/>
                    <a:pt x="724" y="20"/>
                  </a:cubicBezTo>
                  <a:cubicBezTo>
                    <a:pt x="729" y="34"/>
                    <a:pt x="721" y="60"/>
                    <a:pt x="736" y="64"/>
                  </a:cubicBezTo>
                  <a:cubicBezTo>
                    <a:pt x="752" y="68"/>
                    <a:pt x="765" y="75"/>
                    <a:pt x="780" y="80"/>
                  </a:cubicBezTo>
                  <a:cubicBezTo>
                    <a:pt x="771" y="94"/>
                    <a:pt x="769" y="104"/>
                    <a:pt x="764" y="120"/>
                  </a:cubicBezTo>
                  <a:cubicBezTo>
                    <a:pt x="763" y="124"/>
                    <a:pt x="760" y="136"/>
                    <a:pt x="760" y="132"/>
                  </a:cubicBezTo>
                  <a:cubicBezTo>
                    <a:pt x="760" y="116"/>
                    <a:pt x="766" y="114"/>
                    <a:pt x="776" y="104"/>
                  </a:cubicBezTo>
                  <a:cubicBezTo>
                    <a:pt x="753" y="89"/>
                    <a:pt x="742" y="91"/>
                    <a:pt x="712" y="88"/>
                  </a:cubicBezTo>
                  <a:cubicBezTo>
                    <a:pt x="702" y="83"/>
                    <a:pt x="694" y="76"/>
                    <a:pt x="684" y="72"/>
                  </a:cubicBezTo>
                  <a:cubicBezTo>
                    <a:pt x="676" y="69"/>
                    <a:pt x="660" y="64"/>
                    <a:pt x="660" y="64"/>
                  </a:cubicBezTo>
                  <a:cubicBezTo>
                    <a:pt x="626" y="67"/>
                    <a:pt x="613" y="69"/>
                    <a:pt x="584" y="76"/>
                  </a:cubicBezTo>
                  <a:cubicBezTo>
                    <a:pt x="570" y="85"/>
                    <a:pt x="559" y="87"/>
                    <a:pt x="548" y="100"/>
                  </a:cubicBezTo>
                  <a:cubicBezTo>
                    <a:pt x="536" y="114"/>
                    <a:pt x="533" y="133"/>
                    <a:pt x="524" y="148"/>
                  </a:cubicBezTo>
                  <a:cubicBezTo>
                    <a:pt x="510" y="174"/>
                    <a:pt x="495" y="198"/>
                    <a:pt x="476" y="220"/>
                  </a:cubicBezTo>
                  <a:cubicBezTo>
                    <a:pt x="458" y="242"/>
                    <a:pt x="466" y="262"/>
                    <a:pt x="436" y="272"/>
                  </a:cubicBezTo>
                  <a:cubicBezTo>
                    <a:pt x="418" y="290"/>
                    <a:pt x="393" y="294"/>
                    <a:pt x="368" y="300"/>
                  </a:cubicBezTo>
                  <a:cubicBezTo>
                    <a:pt x="355" y="309"/>
                    <a:pt x="349" y="319"/>
                    <a:pt x="336" y="328"/>
                  </a:cubicBezTo>
                  <a:cubicBezTo>
                    <a:pt x="325" y="362"/>
                    <a:pt x="290" y="384"/>
                    <a:pt x="256" y="392"/>
                  </a:cubicBezTo>
                  <a:cubicBezTo>
                    <a:pt x="230" y="409"/>
                    <a:pt x="218" y="418"/>
                    <a:pt x="196" y="440"/>
                  </a:cubicBezTo>
                  <a:cubicBezTo>
                    <a:pt x="175" y="461"/>
                    <a:pt x="166" y="491"/>
                    <a:pt x="140" y="508"/>
                  </a:cubicBezTo>
                  <a:cubicBezTo>
                    <a:pt x="130" y="537"/>
                    <a:pt x="131" y="529"/>
                    <a:pt x="112" y="548"/>
                  </a:cubicBezTo>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158" name="Group 268"/>
          <p:cNvGrpSpPr>
            <a:grpSpLocks/>
          </p:cNvGrpSpPr>
          <p:nvPr/>
        </p:nvGrpSpPr>
        <p:grpSpPr bwMode="auto">
          <a:xfrm rot="-8765762">
            <a:off x="3298157" y="6145129"/>
            <a:ext cx="338388" cy="314325"/>
            <a:chOff x="720" y="2640"/>
            <a:chExt cx="768" cy="576"/>
          </a:xfrm>
        </p:grpSpPr>
        <p:sp>
          <p:nvSpPr>
            <p:cNvPr id="46349" name="AutoShape 269"/>
            <p:cNvSpPr>
              <a:spLocks noChangeArrowheads="1"/>
            </p:cNvSpPr>
            <p:nvPr/>
          </p:nvSpPr>
          <p:spPr bwMode="auto">
            <a:xfrm>
              <a:off x="720" y="3077"/>
              <a:ext cx="143" cy="143"/>
            </a:xfrm>
            <a:custGeom>
              <a:avLst/>
              <a:gdLst>
                <a:gd name="T0" fmla="*/ 72 w 21600"/>
                <a:gd name="T1" fmla="*/ 0 h 21600"/>
                <a:gd name="T2" fmla="*/ 21 w 21600"/>
                <a:gd name="T3" fmla="*/ 21 h 21600"/>
                <a:gd name="T4" fmla="*/ 0 w 21600"/>
                <a:gd name="T5" fmla="*/ 73 h 21600"/>
                <a:gd name="T6" fmla="*/ 21 w 21600"/>
                <a:gd name="T7" fmla="*/ 124 h 21600"/>
                <a:gd name="T8" fmla="*/ 72 w 21600"/>
                <a:gd name="T9" fmla="*/ 145 h 21600"/>
                <a:gd name="T10" fmla="*/ 122 w 21600"/>
                <a:gd name="T11" fmla="*/ 124 h 21600"/>
                <a:gd name="T12" fmla="*/ 143 w 21600"/>
                <a:gd name="T13" fmla="*/ 73 h 21600"/>
                <a:gd name="T14" fmla="*/ 122 w 21600"/>
                <a:gd name="T15" fmla="*/ 21 h 21600"/>
                <a:gd name="T16" fmla="*/ 0 60000 65536"/>
                <a:gd name="T17" fmla="*/ 0 60000 65536"/>
                <a:gd name="T18" fmla="*/ 0 60000 65536"/>
                <a:gd name="T19" fmla="*/ 0 60000 65536"/>
                <a:gd name="T20" fmla="*/ 0 60000 65536"/>
                <a:gd name="T21" fmla="*/ 0 60000 65536"/>
                <a:gd name="T22" fmla="*/ 0 60000 65536"/>
                <a:gd name="T23" fmla="*/ 0 60000 65536"/>
                <a:gd name="T24" fmla="*/ 3172 w 21600"/>
                <a:gd name="T25" fmla="*/ 3128 h 21600"/>
                <a:gd name="T26" fmla="*/ 18428 w 21600"/>
                <a:gd name="T27" fmla="*/ 1847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0" y="10800"/>
                  </a:moveTo>
                  <a:cubicBezTo>
                    <a:pt x="1050" y="16185"/>
                    <a:pt x="5415" y="20550"/>
                    <a:pt x="10800" y="20550"/>
                  </a:cubicBezTo>
                  <a:cubicBezTo>
                    <a:pt x="16185" y="20550"/>
                    <a:pt x="20550" y="16185"/>
                    <a:pt x="20550" y="10800"/>
                  </a:cubicBezTo>
                  <a:cubicBezTo>
                    <a:pt x="20550" y="5415"/>
                    <a:pt x="16185" y="1050"/>
                    <a:pt x="10800" y="1050"/>
                  </a:cubicBezTo>
                  <a:cubicBezTo>
                    <a:pt x="5415" y="1050"/>
                    <a:pt x="1050" y="5415"/>
                    <a:pt x="1050" y="10800"/>
                  </a:cubicBezTo>
                  <a:close/>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50" name="Freeform 270"/>
            <p:cNvSpPr>
              <a:spLocks/>
            </p:cNvSpPr>
            <p:nvPr/>
          </p:nvSpPr>
          <p:spPr bwMode="auto">
            <a:xfrm>
              <a:off x="742" y="2646"/>
              <a:ext cx="744" cy="524"/>
            </a:xfrm>
            <a:custGeom>
              <a:avLst/>
              <a:gdLst>
                <a:gd name="T0" fmla="*/ 0 w 780"/>
                <a:gd name="T1" fmla="*/ 459 h 548"/>
                <a:gd name="T2" fmla="*/ 50 w 780"/>
                <a:gd name="T3" fmla="*/ 417 h 548"/>
                <a:gd name="T4" fmla="*/ 107 w 780"/>
                <a:gd name="T5" fmla="*/ 390 h 548"/>
                <a:gd name="T6" fmla="*/ 164 w 780"/>
                <a:gd name="T7" fmla="*/ 360 h 548"/>
                <a:gd name="T8" fmla="*/ 187 w 780"/>
                <a:gd name="T9" fmla="*/ 352 h 548"/>
                <a:gd name="T10" fmla="*/ 221 w 780"/>
                <a:gd name="T11" fmla="*/ 325 h 548"/>
                <a:gd name="T12" fmla="*/ 271 w 780"/>
                <a:gd name="T13" fmla="*/ 291 h 548"/>
                <a:gd name="T14" fmla="*/ 332 w 780"/>
                <a:gd name="T15" fmla="*/ 249 h 548"/>
                <a:gd name="T16" fmla="*/ 378 w 780"/>
                <a:gd name="T17" fmla="*/ 207 h 548"/>
                <a:gd name="T18" fmla="*/ 435 w 780"/>
                <a:gd name="T19" fmla="*/ 130 h 548"/>
                <a:gd name="T20" fmla="*/ 580 w 780"/>
                <a:gd name="T21" fmla="*/ 4 h 548"/>
                <a:gd name="T22" fmla="*/ 691 w 780"/>
                <a:gd name="T23" fmla="*/ 19 h 548"/>
                <a:gd name="T24" fmla="*/ 702 w 780"/>
                <a:gd name="T25" fmla="*/ 61 h 548"/>
                <a:gd name="T26" fmla="*/ 744 w 780"/>
                <a:gd name="T27" fmla="*/ 76 h 548"/>
                <a:gd name="T28" fmla="*/ 729 w 780"/>
                <a:gd name="T29" fmla="*/ 115 h 548"/>
                <a:gd name="T30" fmla="*/ 725 w 780"/>
                <a:gd name="T31" fmla="*/ 126 h 548"/>
                <a:gd name="T32" fmla="*/ 740 w 780"/>
                <a:gd name="T33" fmla="*/ 99 h 548"/>
                <a:gd name="T34" fmla="*/ 679 w 780"/>
                <a:gd name="T35" fmla="*/ 84 h 548"/>
                <a:gd name="T36" fmla="*/ 652 w 780"/>
                <a:gd name="T37" fmla="*/ 69 h 548"/>
                <a:gd name="T38" fmla="*/ 630 w 780"/>
                <a:gd name="T39" fmla="*/ 61 h 548"/>
                <a:gd name="T40" fmla="*/ 557 w 780"/>
                <a:gd name="T41" fmla="*/ 73 h 548"/>
                <a:gd name="T42" fmla="*/ 523 w 780"/>
                <a:gd name="T43" fmla="*/ 96 h 548"/>
                <a:gd name="T44" fmla="*/ 500 w 780"/>
                <a:gd name="T45" fmla="*/ 142 h 548"/>
                <a:gd name="T46" fmla="*/ 454 w 780"/>
                <a:gd name="T47" fmla="*/ 210 h 548"/>
                <a:gd name="T48" fmla="*/ 416 w 780"/>
                <a:gd name="T49" fmla="*/ 260 h 548"/>
                <a:gd name="T50" fmla="*/ 351 w 780"/>
                <a:gd name="T51" fmla="*/ 287 h 548"/>
                <a:gd name="T52" fmla="*/ 320 w 780"/>
                <a:gd name="T53" fmla="*/ 314 h 548"/>
                <a:gd name="T54" fmla="*/ 244 w 780"/>
                <a:gd name="T55" fmla="*/ 375 h 548"/>
                <a:gd name="T56" fmla="*/ 187 w 780"/>
                <a:gd name="T57" fmla="*/ 421 h 548"/>
                <a:gd name="T58" fmla="*/ 134 w 780"/>
                <a:gd name="T59" fmla="*/ 486 h 548"/>
                <a:gd name="T60" fmla="*/ 107 w 780"/>
                <a:gd name="T61" fmla="*/ 524 h 5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80" h="548">
                  <a:moveTo>
                    <a:pt x="0" y="480"/>
                  </a:moveTo>
                  <a:cubicBezTo>
                    <a:pt x="34" y="469"/>
                    <a:pt x="24" y="464"/>
                    <a:pt x="52" y="436"/>
                  </a:cubicBezTo>
                  <a:cubicBezTo>
                    <a:pt x="65" y="423"/>
                    <a:pt x="95" y="414"/>
                    <a:pt x="112" y="408"/>
                  </a:cubicBezTo>
                  <a:cubicBezTo>
                    <a:pt x="133" y="401"/>
                    <a:pt x="150" y="383"/>
                    <a:pt x="172" y="376"/>
                  </a:cubicBezTo>
                  <a:cubicBezTo>
                    <a:pt x="180" y="373"/>
                    <a:pt x="196" y="368"/>
                    <a:pt x="196" y="368"/>
                  </a:cubicBezTo>
                  <a:cubicBezTo>
                    <a:pt x="223" y="341"/>
                    <a:pt x="209" y="348"/>
                    <a:pt x="232" y="340"/>
                  </a:cubicBezTo>
                  <a:cubicBezTo>
                    <a:pt x="250" y="327"/>
                    <a:pt x="263" y="311"/>
                    <a:pt x="284" y="304"/>
                  </a:cubicBezTo>
                  <a:cubicBezTo>
                    <a:pt x="302" y="290"/>
                    <a:pt x="326" y="267"/>
                    <a:pt x="348" y="260"/>
                  </a:cubicBezTo>
                  <a:cubicBezTo>
                    <a:pt x="364" y="244"/>
                    <a:pt x="380" y="232"/>
                    <a:pt x="396" y="216"/>
                  </a:cubicBezTo>
                  <a:cubicBezTo>
                    <a:pt x="420" y="192"/>
                    <a:pt x="427" y="155"/>
                    <a:pt x="456" y="136"/>
                  </a:cubicBezTo>
                  <a:cubicBezTo>
                    <a:pt x="476" y="55"/>
                    <a:pt x="527" y="16"/>
                    <a:pt x="608" y="4"/>
                  </a:cubicBezTo>
                  <a:cubicBezTo>
                    <a:pt x="660" y="6"/>
                    <a:pt x="684" y="0"/>
                    <a:pt x="724" y="20"/>
                  </a:cubicBezTo>
                  <a:cubicBezTo>
                    <a:pt x="729" y="34"/>
                    <a:pt x="721" y="60"/>
                    <a:pt x="736" y="64"/>
                  </a:cubicBezTo>
                  <a:cubicBezTo>
                    <a:pt x="752" y="68"/>
                    <a:pt x="765" y="75"/>
                    <a:pt x="780" y="80"/>
                  </a:cubicBezTo>
                  <a:cubicBezTo>
                    <a:pt x="771" y="94"/>
                    <a:pt x="769" y="104"/>
                    <a:pt x="764" y="120"/>
                  </a:cubicBezTo>
                  <a:cubicBezTo>
                    <a:pt x="763" y="124"/>
                    <a:pt x="760" y="136"/>
                    <a:pt x="760" y="132"/>
                  </a:cubicBezTo>
                  <a:cubicBezTo>
                    <a:pt x="760" y="116"/>
                    <a:pt x="766" y="114"/>
                    <a:pt x="776" y="104"/>
                  </a:cubicBezTo>
                  <a:cubicBezTo>
                    <a:pt x="753" y="89"/>
                    <a:pt x="742" y="91"/>
                    <a:pt x="712" y="88"/>
                  </a:cubicBezTo>
                  <a:cubicBezTo>
                    <a:pt x="702" y="83"/>
                    <a:pt x="694" y="76"/>
                    <a:pt x="684" y="72"/>
                  </a:cubicBezTo>
                  <a:cubicBezTo>
                    <a:pt x="676" y="69"/>
                    <a:pt x="660" y="64"/>
                    <a:pt x="660" y="64"/>
                  </a:cubicBezTo>
                  <a:cubicBezTo>
                    <a:pt x="626" y="67"/>
                    <a:pt x="613" y="69"/>
                    <a:pt x="584" y="76"/>
                  </a:cubicBezTo>
                  <a:cubicBezTo>
                    <a:pt x="570" y="85"/>
                    <a:pt x="559" y="87"/>
                    <a:pt x="548" y="100"/>
                  </a:cubicBezTo>
                  <a:cubicBezTo>
                    <a:pt x="536" y="114"/>
                    <a:pt x="533" y="133"/>
                    <a:pt x="524" y="148"/>
                  </a:cubicBezTo>
                  <a:cubicBezTo>
                    <a:pt x="510" y="174"/>
                    <a:pt x="495" y="198"/>
                    <a:pt x="476" y="220"/>
                  </a:cubicBezTo>
                  <a:cubicBezTo>
                    <a:pt x="458" y="242"/>
                    <a:pt x="466" y="262"/>
                    <a:pt x="436" y="272"/>
                  </a:cubicBezTo>
                  <a:cubicBezTo>
                    <a:pt x="418" y="290"/>
                    <a:pt x="393" y="294"/>
                    <a:pt x="368" y="300"/>
                  </a:cubicBezTo>
                  <a:cubicBezTo>
                    <a:pt x="355" y="309"/>
                    <a:pt x="349" y="319"/>
                    <a:pt x="336" y="328"/>
                  </a:cubicBezTo>
                  <a:cubicBezTo>
                    <a:pt x="325" y="362"/>
                    <a:pt x="290" y="384"/>
                    <a:pt x="256" y="392"/>
                  </a:cubicBezTo>
                  <a:cubicBezTo>
                    <a:pt x="230" y="409"/>
                    <a:pt x="218" y="418"/>
                    <a:pt x="196" y="440"/>
                  </a:cubicBezTo>
                  <a:cubicBezTo>
                    <a:pt x="175" y="461"/>
                    <a:pt x="166" y="491"/>
                    <a:pt x="140" y="508"/>
                  </a:cubicBezTo>
                  <a:cubicBezTo>
                    <a:pt x="130" y="537"/>
                    <a:pt x="131" y="529"/>
                    <a:pt x="112" y="548"/>
                  </a:cubicBezTo>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159" name="Group 271"/>
          <p:cNvGrpSpPr>
            <a:grpSpLocks/>
          </p:cNvGrpSpPr>
          <p:nvPr/>
        </p:nvGrpSpPr>
        <p:grpSpPr bwMode="auto">
          <a:xfrm>
            <a:off x="4471236" y="5739063"/>
            <a:ext cx="85725" cy="200025"/>
            <a:chOff x="776" y="1307"/>
            <a:chExt cx="376" cy="608"/>
          </a:xfrm>
        </p:grpSpPr>
        <p:sp>
          <p:nvSpPr>
            <p:cNvPr id="46352" name="Freeform 272"/>
            <p:cNvSpPr>
              <a:spLocks/>
            </p:cNvSpPr>
            <p:nvPr/>
          </p:nvSpPr>
          <p:spPr bwMode="auto">
            <a:xfrm>
              <a:off x="776" y="1312"/>
              <a:ext cx="376" cy="603"/>
            </a:xfrm>
            <a:custGeom>
              <a:avLst/>
              <a:gdLst>
                <a:gd name="T0" fmla="*/ 96 w 376"/>
                <a:gd name="T1" fmla="*/ 12 h 603"/>
                <a:gd name="T2" fmla="*/ 0 w 376"/>
                <a:gd name="T3" fmla="*/ 196 h 603"/>
                <a:gd name="T4" fmla="*/ 4 w 376"/>
                <a:gd name="T5" fmla="*/ 356 h 603"/>
                <a:gd name="T6" fmla="*/ 220 w 376"/>
                <a:gd name="T7" fmla="*/ 592 h 603"/>
                <a:gd name="T8" fmla="*/ 352 w 376"/>
                <a:gd name="T9" fmla="*/ 576 h 603"/>
                <a:gd name="T10" fmla="*/ 368 w 376"/>
                <a:gd name="T11" fmla="*/ 552 h 603"/>
                <a:gd name="T12" fmla="*/ 376 w 376"/>
                <a:gd name="T13" fmla="*/ 528 h 603"/>
                <a:gd name="T14" fmla="*/ 344 w 376"/>
                <a:gd name="T15" fmla="*/ 500 h 603"/>
                <a:gd name="T16" fmla="*/ 320 w 376"/>
                <a:gd name="T17" fmla="*/ 496 h 603"/>
                <a:gd name="T18" fmla="*/ 308 w 376"/>
                <a:gd name="T19" fmla="*/ 460 h 603"/>
                <a:gd name="T20" fmla="*/ 276 w 376"/>
                <a:gd name="T21" fmla="*/ 388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53" name="Freeform 273"/>
            <p:cNvSpPr>
              <a:spLocks/>
            </p:cNvSpPr>
            <p:nvPr/>
          </p:nvSpPr>
          <p:spPr bwMode="auto">
            <a:xfrm>
              <a:off x="895" y="1307"/>
              <a:ext cx="244" cy="489"/>
            </a:xfrm>
            <a:custGeom>
              <a:avLst/>
              <a:gdLst>
                <a:gd name="T0" fmla="*/ 3 w 247"/>
                <a:gd name="T1" fmla="*/ 13 h 485"/>
                <a:gd name="T2" fmla="*/ 62 w 247"/>
                <a:gd name="T3" fmla="*/ 93 h 485"/>
                <a:gd name="T4" fmla="*/ 125 w 247"/>
                <a:gd name="T5" fmla="*/ 234 h 485"/>
                <a:gd name="T6" fmla="*/ 173 w 247"/>
                <a:gd name="T7" fmla="*/ 338 h 485"/>
                <a:gd name="T8" fmla="*/ 228 w 247"/>
                <a:gd name="T9" fmla="*/ 451 h 485"/>
                <a:gd name="T10" fmla="*/ 236 w 247"/>
                <a:gd name="T11" fmla="*/ 475 h 485"/>
                <a:gd name="T12" fmla="*/ 240 w 247"/>
                <a:gd name="T13" fmla="*/ 487 h 485"/>
                <a:gd name="T14" fmla="*/ 232 w 247"/>
                <a:gd name="T15" fmla="*/ 342 h 485"/>
                <a:gd name="T16" fmla="*/ 212 w 247"/>
                <a:gd name="T17" fmla="*/ 250 h 485"/>
                <a:gd name="T18" fmla="*/ 197 w 247"/>
                <a:gd name="T19" fmla="*/ 194 h 485"/>
                <a:gd name="T20" fmla="*/ 161 w 247"/>
                <a:gd name="T21" fmla="*/ 126 h 485"/>
                <a:gd name="T22" fmla="*/ 137 w 247"/>
                <a:gd name="T23" fmla="*/ 89 h 485"/>
                <a:gd name="T24" fmla="*/ 110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160" name="Group 274"/>
          <p:cNvGrpSpPr>
            <a:grpSpLocks/>
          </p:cNvGrpSpPr>
          <p:nvPr/>
        </p:nvGrpSpPr>
        <p:grpSpPr bwMode="auto">
          <a:xfrm>
            <a:off x="4582528" y="5857876"/>
            <a:ext cx="85725" cy="198521"/>
            <a:chOff x="776" y="1307"/>
            <a:chExt cx="376" cy="608"/>
          </a:xfrm>
        </p:grpSpPr>
        <p:sp>
          <p:nvSpPr>
            <p:cNvPr id="46355" name="Freeform 275"/>
            <p:cNvSpPr>
              <a:spLocks/>
            </p:cNvSpPr>
            <p:nvPr/>
          </p:nvSpPr>
          <p:spPr bwMode="auto">
            <a:xfrm>
              <a:off x="776" y="1312"/>
              <a:ext cx="376" cy="603"/>
            </a:xfrm>
            <a:custGeom>
              <a:avLst/>
              <a:gdLst>
                <a:gd name="T0" fmla="*/ 96 w 376"/>
                <a:gd name="T1" fmla="*/ 12 h 603"/>
                <a:gd name="T2" fmla="*/ 0 w 376"/>
                <a:gd name="T3" fmla="*/ 196 h 603"/>
                <a:gd name="T4" fmla="*/ 4 w 376"/>
                <a:gd name="T5" fmla="*/ 356 h 603"/>
                <a:gd name="T6" fmla="*/ 220 w 376"/>
                <a:gd name="T7" fmla="*/ 592 h 603"/>
                <a:gd name="T8" fmla="*/ 352 w 376"/>
                <a:gd name="T9" fmla="*/ 576 h 603"/>
                <a:gd name="T10" fmla="*/ 368 w 376"/>
                <a:gd name="T11" fmla="*/ 552 h 603"/>
                <a:gd name="T12" fmla="*/ 376 w 376"/>
                <a:gd name="T13" fmla="*/ 528 h 603"/>
                <a:gd name="T14" fmla="*/ 344 w 376"/>
                <a:gd name="T15" fmla="*/ 500 h 603"/>
                <a:gd name="T16" fmla="*/ 320 w 376"/>
                <a:gd name="T17" fmla="*/ 496 h 603"/>
                <a:gd name="T18" fmla="*/ 308 w 376"/>
                <a:gd name="T19" fmla="*/ 460 h 603"/>
                <a:gd name="T20" fmla="*/ 276 w 376"/>
                <a:gd name="T21" fmla="*/ 388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56" name="Freeform 276"/>
            <p:cNvSpPr>
              <a:spLocks/>
            </p:cNvSpPr>
            <p:nvPr/>
          </p:nvSpPr>
          <p:spPr bwMode="auto">
            <a:xfrm>
              <a:off x="895" y="1307"/>
              <a:ext cx="244" cy="488"/>
            </a:xfrm>
            <a:custGeom>
              <a:avLst/>
              <a:gdLst>
                <a:gd name="T0" fmla="*/ 3 w 247"/>
                <a:gd name="T1" fmla="*/ 13 h 485"/>
                <a:gd name="T2" fmla="*/ 62 w 247"/>
                <a:gd name="T3" fmla="*/ 93 h 485"/>
                <a:gd name="T4" fmla="*/ 125 w 247"/>
                <a:gd name="T5" fmla="*/ 233 h 485"/>
                <a:gd name="T6" fmla="*/ 173 w 247"/>
                <a:gd name="T7" fmla="*/ 338 h 485"/>
                <a:gd name="T8" fmla="*/ 228 w 247"/>
                <a:gd name="T9" fmla="*/ 450 h 485"/>
                <a:gd name="T10" fmla="*/ 236 w 247"/>
                <a:gd name="T11" fmla="*/ 474 h 485"/>
                <a:gd name="T12" fmla="*/ 240 w 247"/>
                <a:gd name="T13" fmla="*/ 486 h 485"/>
                <a:gd name="T14" fmla="*/ 232 w 247"/>
                <a:gd name="T15" fmla="*/ 342 h 485"/>
                <a:gd name="T16" fmla="*/ 212 w 247"/>
                <a:gd name="T17" fmla="*/ 250 h 485"/>
                <a:gd name="T18" fmla="*/ 197 w 247"/>
                <a:gd name="T19" fmla="*/ 193 h 485"/>
                <a:gd name="T20" fmla="*/ 161 w 247"/>
                <a:gd name="T21" fmla="*/ 125 h 485"/>
                <a:gd name="T22" fmla="*/ 137 w 247"/>
                <a:gd name="T23" fmla="*/ 89 h 485"/>
                <a:gd name="T24" fmla="*/ 110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161" name="Group 277"/>
          <p:cNvGrpSpPr>
            <a:grpSpLocks/>
          </p:cNvGrpSpPr>
          <p:nvPr/>
        </p:nvGrpSpPr>
        <p:grpSpPr bwMode="auto">
          <a:xfrm>
            <a:off x="4693820" y="5975184"/>
            <a:ext cx="84221" cy="200025"/>
            <a:chOff x="776" y="1307"/>
            <a:chExt cx="376" cy="608"/>
          </a:xfrm>
        </p:grpSpPr>
        <p:sp>
          <p:nvSpPr>
            <p:cNvPr id="46358" name="Freeform 278"/>
            <p:cNvSpPr>
              <a:spLocks/>
            </p:cNvSpPr>
            <p:nvPr/>
          </p:nvSpPr>
          <p:spPr bwMode="auto">
            <a:xfrm>
              <a:off x="776" y="1312"/>
              <a:ext cx="376" cy="603"/>
            </a:xfrm>
            <a:custGeom>
              <a:avLst/>
              <a:gdLst>
                <a:gd name="T0" fmla="*/ 96 w 376"/>
                <a:gd name="T1" fmla="*/ 12 h 603"/>
                <a:gd name="T2" fmla="*/ 0 w 376"/>
                <a:gd name="T3" fmla="*/ 196 h 603"/>
                <a:gd name="T4" fmla="*/ 4 w 376"/>
                <a:gd name="T5" fmla="*/ 356 h 603"/>
                <a:gd name="T6" fmla="*/ 220 w 376"/>
                <a:gd name="T7" fmla="*/ 592 h 603"/>
                <a:gd name="T8" fmla="*/ 352 w 376"/>
                <a:gd name="T9" fmla="*/ 576 h 603"/>
                <a:gd name="T10" fmla="*/ 368 w 376"/>
                <a:gd name="T11" fmla="*/ 552 h 603"/>
                <a:gd name="T12" fmla="*/ 376 w 376"/>
                <a:gd name="T13" fmla="*/ 528 h 603"/>
                <a:gd name="T14" fmla="*/ 344 w 376"/>
                <a:gd name="T15" fmla="*/ 500 h 603"/>
                <a:gd name="T16" fmla="*/ 320 w 376"/>
                <a:gd name="T17" fmla="*/ 496 h 603"/>
                <a:gd name="T18" fmla="*/ 308 w 376"/>
                <a:gd name="T19" fmla="*/ 460 h 603"/>
                <a:gd name="T20" fmla="*/ 276 w 376"/>
                <a:gd name="T21" fmla="*/ 388 h 603"/>
                <a:gd name="T22" fmla="*/ 220 w 376"/>
                <a:gd name="T23" fmla="*/ 280 h 603"/>
                <a:gd name="T24" fmla="*/ 200 w 376"/>
                <a:gd name="T25" fmla="*/ 228 h 603"/>
                <a:gd name="T26" fmla="*/ 156 w 376"/>
                <a:gd name="T27" fmla="*/ 156 h 603"/>
                <a:gd name="T28" fmla="*/ 128 w 376"/>
                <a:gd name="T29" fmla="*/ 108 h 603"/>
                <a:gd name="T30" fmla="*/ 112 w 376"/>
                <a:gd name="T31" fmla="*/ 56 h 603"/>
                <a:gd name="T32" fmla="*/ 88 w 376"/>
                <a:gd name="T33" fmla="*/ 4 h 603"/>
                <a:gd name="T34" fmla="*/ 92 w 376"/>
                <a:gd name="T35" fmla="*/ 16 h 603"/>
                <a:gd name="T36" fmla="*/ 96 w 376"/>
                <a:gd name="T37" fmla="*/ 12 h 6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603">
                  <a:moveTo>
                    <a:pt x="96" y="12"/>
                  </a:moveTo>
                  <a:cubicBezTo>
                    <a:pt x="36" y="27"/>
                    <a:pt x="8" y="142"/>
                    <a:pt x="0" y="196"/>
                  </a:cubicBezTo>
                  <a:cubicBezTo>
                    <a:pt x="1" y="249"/>
                    <a:pt x="2" y="303"/>
                    <a:pt x="4" y="356"/>
                  </a:cubicBezTo>
                  <a:cubicBezTo>
                    <a:pt x="9" y="476"/>
                    <a:pt x="112" y="565"/>
                    <a:pt x="220" y="592"/>
                  </a:cubicBezTo>
                  <a:cubicBezTo>
                    <a:pt x="280" y="590"/>
                    <a:pt x="311" y="603"/>
                    <a:pt x="352" y="576"/>
                  </a:cubicBezTo>
                  <a:cubicBezTo>
                    <a:pt x="357" y="568"/>
                    <a:pt x="365" y="561"/>
                    <a:pt x="368" y="552"/>
                  </a:cubicBezTo>
                  <a:cubicBezTo>
                    <a:pt x="371" y="544"/>
                    <a:pt x="376" y="528"/>
                    <a:pt x="376" y="528"/>
                  </a:cubicBezTo>
                  <a:cubicBezTo>
                    <a:pt x="372" y="500"/>
                    <a:pt x="372" y="481"/>
                    <a:pt x="344" y="500"/>
                  </a:cubicBezTo>
                  <a:cubicBezTo>
                    <a:pt x="336" y="499"/>
                    <a:pt x="326" y="501"/>
                    <a:pt x="320" y="496"/>
                  </a:cubicBezTo>
                  <a:cubicBezTo>
                    <a:pt x="320" y="496"/>
                    <a:pt x="310" y="466"/>
                    <a:pt x="308" y="460"/>
                  </a:cubicBezTo>
                  <a:cubicBezTo>
                    <a:pt x="299" y="434"/>
                    <a:pt x="291" y="410"/>
                    <a:pt x="276" y="388"/>
                  </a:cubicBezTo>
                  <a:cubicBezTo>
                    <a:pt x="265" y="357"/>
                    <a:pt x="233" y="307"/>
                    <a:pt x="220" y="280"/>
                  </a:cubicBezTo>
                  <a:cubicBezTo>
                    <a:pt x="207" y="253"/>
                    <a:pt x="211" y="249"/>
                    <a:pt x="200" y="228"/>
                  </a:cubicBezTo>
                  <a:cubicBezTo>
                    <a:pt x="192" y="205"/>
                    <a:pt x="174" y="174"/>
                    <a:pt x="156" y="156"/>
                  </a:cubicBezTo>
                  <a:cubicBezTo>
                    <a:pt x="150" y="138"/>
                    <a:pt x="137" y="125"/>
                    <a:pt x="128" y="108"/>
                  </a:cubicBezTo>
                  <a:cubicBezTo>
                    <a:pt x="120" y="92"/>
                    <a:pt x="122" y="71"/>
                    <a:pt x="112" y="56"/>
                  </a:cubicBezTo>
                  <a:cubicBezTo>
                    <a:pt x="102" y="41"/>
                    <a:pt x="88" y="24"/>
                    <a:pt x="88" y="4"/>
                  </a:cubicBezTo>
                  <a:cubicBezTo>
                    <a:pt x="88" y="0"/>
                    <a:pt x="89" y="13"/>
                    <a:pt x="92" y="16"/>
                  </a:cubicBezTo>
                  <a:cubicBezTo>
                    <a:pt x="93" y="17"/>
                    <a:pt x="95" y="13"/>
                    <a:pt x="96" y="12"/>
                  </a:cubicBezTo>
                  <a:close/>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59" name="Freeform 279"/>
            <p:cNvSpPr>
              <a:spLocks/>
            </p:cNvSpPr>
            <p:nvPr/>
          </p:nvSpPr>
          <p:spPr bwMode="auto">
            <a:xfrm>
              <a:off x="890" y="1307"/>
              <a:ext cx="248" cy="489"/>
            </a:xfrm>
            <a:custGeom>
              <a:avLst/>
              <a:gdLst>
                <a:gd name="T0" fmla="*/ 3 w 247"/>
                <a:gd name="T1" fmla="*/ 13 h 485"/>
                <a:gd name="T2" fmla="*/ 63 w 247"/>
                <a:gd name="T3" fmla="*/ 93 h 485"/>
                <a:gd name="T4" fmla="*/ 128 w 247"/>
                <a:gd name="T5" fmla="*/ 234 h 485"/>
                <a:gd name="T6" fmla="*/ 176 w 247"/>
                <a:gd name="T7" fmla="*/ 338 h 485"/>
                <a:gd name="T8" fmla="*/ 232 w 247"/>
                <a:gd name="T9" fmla="*/ 451 h 485"/>
                <a:gd name="T10" fmla="*/ 240 w 247"/>
                <a:gd name="T11" fmla="*/ 475 h 485"/>
                <a:gd name="T12" fmla="*/ 244 w 247"/>
                <a:gd name="T13" fmla="*/ 487 h 485"/>
                <a:gd name="T14" fmla="*/ 236 w 247"/>
                <a:gd name="T15" fmla="*/ 342 h 485"/>
                <a:gd name="T16" fmla="*/ 216 w 247"/>
                <a:gd name="T17" fmla="*/ 250 h 485"/>
                <a:gd name="T18" fmla="*/ 200 w 247"/>
                <a:gd name="T19" fmla="*/ 194 h 485"/>
                <a:gd name="T20" fmla="*/ 164 w 247"/>
                <a:gd name="T21" fmla="*/ 126 h 485"/>
                <a:gd name="T22" fmla="*/ 140 w 247"/>
                <a:gd name="T23" fmla="*/ 89 h 485"/>
                <a:gd name="T24" fmla="*/ 111 w 247"/>
                <a:gd name="T25" fmla="*/ 53 h 485"/>
                <a:gd name="T26" fmla="*/ 19 w 247"/>
                <a:gd name="T27" fmla="*/ 1 h 485"/>
                <a:gd name="T28" fmla="*/ 3 w 247"/>
                <a:gd name="T29" fmla="*/ 13 h 4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7" h="485">
                  <a:moveTo>
                    <a:pt x="3" y="13"/>
                  </a:moveTo>
                  <a:cubicBezTo>
                    <a:pt x="47" y="22"/>
                    <a:pt x="41" y="60"/>
                    <a:pt x="63" y="93"/>
                  </a:cubicBezTo>
                  <a:cubicBezTo>
                    <a:pt x="74" y="137"/>
                    <a:pt x="101" y="194"/>
                    <a:pt x="127" y="233"/>
                  </a:cubicBezTo>
                  <a:cubicBezTo>
                    <a:pt x="146" y="262"/>
                    <a:pt x="164" y="305"/>
                    <a:pt x="175" y="337"/>
                  </a:cubicBezTo>
                  <a:cubicBezTo>
                    <a:pt x="191" y="385"/>
                    <a:pt x="193" y="411"/>
                    <a:pt x="231" y="449"/>
                  </a:cubicBezTo>
                  <a:cubicBezTo>
                    <a:pt x="234" y="457"/>
                    <a:pt x="236" y="465"/>
                    <a:pt x="239" y="473"/>
                  </a:cubicBezTo>
                  <a:cubicBezTo>
                    <a:pt x="240" y="477"/>
                    <a:pt x="243" y="485"/>
                    <a:pt x="243" y="485"/>
                  </a:cubicBezTo>
                  <a:cubicBezTo>
                    <a:pt x="247" y="460"/>
                    <a:pt x="238" y="380"/>
                    <a:pt x="235" y="341"/>
                  </a:cubicBezTo>
                  <a:cubicBezTo>
                    <a:pt x="230" y="302"/>
                    <a:pt x="221" y="274"/>
                    <a:pt x="215" y="249"/>
                  </a:cubicBezTo>
                  <a:cubicBezTo>
                    <a:pt x="211" y="237"/>
                    <a:pt x="207" y="201"/>
                    <a:pt x="199" y="193"/>
                  </a:cubicBezTo>
                  <a:cubicBezTo>
                    <a:pt x="184" y="178"/>
                    <a:pt x="170" y="146"/>
                    <a:pt x="163" y="125"/>
                  </a:cubicBezTo>
                  <a:cubicBezTo>
                    <a:pt x="157" y="108"/>
                    <a:pt x="150" y="103"/>
                    <a:pt x="139" y="89"/>
                  </a:cubicBezTo>
                  <a:cubicBezTo>
                    <a:pt x="131" y="78"/>
                    <a:pt x="121" y="63"/>
                    <a:pt x="111" y="53"/>
                  </a:cubicBezTo>
                  <a:cubicBezTo>
                    <a:pt x="85" y="27"/>
                    <a:pt x="55" y="10"/>
                    <a:pt x="19" y="1"/>
                  </a:cubicBezTo>
                  <a:cubicBezTo>
                    <a:pt x="0" y="6"/>
                    <a:pt x="3" y="0"/>
                    <a:pt x="3" y="13"/>
                  </a:cubicBezTo>
                  <a:close/>
                </a:path>
              </a:pathLst>
            </a:custGeom>
            <a:solidFill>
              <a:schemeClr val="bg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162" name="Group 280"/>
          <p:cNvGrpSpPr>
            <a:grpSpLocks/>
          </p:cNvGrpSpPr>
          <p:nvPr/>
        </p:nvGrpSpPr>
        <p:grpSpPr bwMode="auto">
          <a:xfrm rot="-8658723">
            <a:off x="4498307" y="6432383"/>
            <a:ext cx="169946" cy="106780"/>
            <a:chOff x="1344" y="948"/>
            <a:chExt cx="963" cy="972"/>
          </a:xfrm>
        </p:grpSpPr>
        <p:sp>
          <p:nvSpPr>
            <p:cNvPr id="46361" name="AutoShape 281"/>
            <p:cNvSpPr>
              <a:spLocks noChangeArrowheads="1"/>
            </p:cNvSpPr>
            <p:nvPr/>
          </p:nvSpPr>
          <p:spPr bwMode="auto">
            <a:xfrm>
              <a:off x="1340" y="1330"/>
              <a:ext cx="580" cy="575"/>
            </a:xfrm>
            <a:custGeom>
              <a:avLst/>
              <a:gdLst>
                <a:gd name="T0" fmla="*/ 290 w 21600"/>
                <a:gd name="T1" fmla="*/ 0 h 21600"/>
                <a:gd name="T2" fmla="*/ 85 w 21600"/>
                <a:gd name="T3" fmla="*/ 85 h 21600"/>
                <a:gd name="T4" fmla="*/ 0 w 21600"/>
                <a:gd name="T5" fmla="*/ 290 h 21600"/>
                <a:gd name="T6" fmla="*/ 85 w 21600"/>
                <a:gd name="T7" fmla="*/ 495 h 21600"/>
                <a:gd name="T8" fmla="*/ 290 w 21600"/>
                <a:gd name="T9" fmla="*/ 580 h 21600"/>
                <a:gd name="T10" fmla="*/ 495 w 21600"/>
                <a:gd name="T11" fmla="*/ 495 h 21600"/>
                <a:gd name="T12" fmla="*/ 580 w 21600"/>
                <a:gd name="T13" fmla="*/ 290 h 21600"/>
                <a:gd name="T14" fmla="*/ 495 w 21600"/>
                <a:gd name="T15" fmla="*/ 85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66 h 21600"/>
                <a:gd name="T26" fmla="*/ 18434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62" name="Freeform 282"/>
            <p:cNvSpPr>
              <a:spLocks/>
            </p:cNvSpPr>
            <p:nvPr/>
          </p:nvSpPr>
          <p:spPr bwMode="auto">
            <a:xfrm>
              <a:off x="1438" y="959"/>
              <a:ext cx="869" cy="808"/>
            </a:xfrm>
            <a:custGeom>
              <a:avLst/>
              <a:gdLst>
                <a:gd name="T0" fmla="*/ 0 w 873"/>
                <a:gd name="T1" fmla="*/ 469 h 816"/>
                <a:gd name="T2" fmla="*/ 27 w 873"/>
                <a:gd name="T3" fmla="*/ 457 h 816"/>
                <a:gd name="T4" fmla="*/ 84 w 873"/>
                <a:gd name="T5" fmla="*/ 409 h 816"/>
                <a:gd name="T6" fmla="*/ 155 w 873"/>
                <a:gd name="T7" fmla="*/ 361 h 816"/>
                <a:gd name="T8" fmla="*/ 230 w 873"/>
                <a:gd name="T9" fmla="*/ 302 h 816"/>
                <a:gd name="T10" fmla="*/ 278 w 873"/>
                <a:gd name="T11" fmla="*/ 275 h 816"/>
                <a:gd name="T12" fmla="*/ 331 w 873"/>
                <a:gd name="T13" fmla="*/ 236 h 816"/>
                <a:gd name="T14" fmla="*/ 370 w 873"/>
                <a:gd name="T15" fmla="*/ 218 h 816"/>
                <a:gd name="T16" fmla="*/ 436 w 873"/>
                <a:gd name="T17" fmla="*/ 176 h 816"/>
                <a:gd name="T18" fmla="*/ 514 w 873"/>
                <a:gd name="T19" fmla="*/ 104 h 816"/>
                <a:gd name="T20" fmla="*/ 543 w 873"/>
                <a:gd name="T21" fmla="*/ 87 h 816"/>
                <a:gd name="T22" fmla="*/ 552 w 873"/>
                <a:gd name="T23" fmla="*/ 81 h 816"/>
                <a:gd name="T24" fmla="*/ 612 w 873"/>
                <a:gd name="T25" fmla="*/ 42 h 816"/>
                <a:gd name="T26" fmla="*/ 666 w 873"/>
                <a:gd name="T27" fmla="*/ 0 h 816"/>
                <a:gd name="T28" fmla="*/ 729 w 873"/>
                <a:gd name="T29" fmla="*/ 42 h 816"/>
                <a:gd name="T30" fmla="*/ 773 w 873"/>
                <a:gd name="T31" fmla="*/ 93 h 816"/>
                <a:gd name="T32" fmla="*/ 794 w 873"/>
                <a:gd name="T33" fmla="*/ 113 h 816"/>
                <a:gd name="T34" fmla="*/ 842 w 873"/>
                <a:gd name="T35" fmla="*/ 230 h 816"/>
                <a:gd name="T36" fmla="*/ 854 w 873"/>
                <a:gd name="T37" fmla="*/ 272 h 816"/>
                <a:gd name="T38" fmla="*/ 863 w 873"/>
                <a:gd name="T39" fmla="*/ 299 h 816"/>
                <a:gd name="T40" fmla="*/ 863 w 873"/>
                <a:gd name="T41" fmla="*/ 412 h 816"/>
                <a:gd name="T42" fmla="*/ 824 w 873"/>
                <a:gd name="T43" fmla="*/ 433 h 816"/>
                <a:gd name="T44" fmla="*/ 750 w 873"/>
                <a:gd name="T45" fmla="*/ 499 h 816"/>
                <a:gd name="T46" fmla="*/ 720 w 873"/>
                <a:gd name="T47" fmla="*/ 531 h 816"/>
                <a:gd name="T48" fmla="*/ 672 w 873"/>
                <a:gd name="T49" fmla="*/ 582 h 816"/>
                <a:gd name="T50" fmla="*/ 654 w 873"/>
                <a:gd name="T51" fmla="*/ 591 h 816"/>
                <a:gd name="T52" fmla="*/ 627 w 873"/>
                <a:gd name="T53" fmla="*/ 618 h 816"/>
                <a:gd name="T54" fmla="*/ 618 w 873"/>
                <a:gd name="T55" fmla="*/ 624 h 816"/>
                <a:gd name="T56" fmla="*/ 591 w 873"/>
                <a:gd name="T57" fmla="*/ 645 h 816"/>
                <a:gd name="T58" fmla="*/ 567 w 873"/>
                <a:gd name="T59" fmla="*/ 672 h 816"/>
                <a:gd name="T60" fmla="*/ 493 w 873"/>
                <a:gd name="T61" fmla="*/ 749 h 816"/>
                <a:gd name="T62" fmla="*/ 448 w 873"/>
                <a:gd name="T63" fmla="*/ 812 h 816"/>
                <a:gd name="T64" fmla="*/ 478 w 873"/>
                <a:gd name="T65" fmla="*/ 737 h 816"/>
                <a:gd name="T66" fmla="*/ 490 w 873"/>
                <a:gd name="T67" fmla="*/ 702 h 816"/>
                <a:gd name="T68" fmla="*/ 496 w 873"/>
                <a:gd name="T69" fmla="*/ 684 h 816"/>
                <a:gd name="T70" fmla="*/ 472 w 873"/>
                <a:gd name="T71" fmla="*/ 660 h 816"/>
                <a:gd name="T72" fmla="*/ 427 w 873"/>
                <a:gd name="T73" fmla="*/ 528 h 816"/>
                <a:gd name="T74" fmla="*/ 367 w 873"/>
                <a:gd name="T75" fmla="*/ 463 h 816"/>
                <a:gd name="T76" fmla="*/ 257 w 873"/>
                <a:gd name="T77" fmla="*/ 415 h 816"/>
                <a:gd name="T78" fmla="*/ 191 w 873"/>
                <a:gd name="T79" fmla="*/ 391 h 816"/>
                <a:gd name="T80" fmla="*/ 96 w 873"/>
                <a:gd name="T81" fmla="*/ 406 h 816"/>
                <a:gd name="T82" fmla="*/ 69 w 873"/>
                <a:gd name="T83" fmla="*/ 421 h 816"/>
                <a:gd name="T84" fmla="*/ 51 w 873"/>
                <a:gd name="T85" fmla="*/ 430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sp>
        <p:nvSpPr>
          <p:cNvPr id="40163" name="Rectangle 283"/>
          <p:cNvSpPr>
            <a:spLocks noChangeArrowheads="1"/>
          </p:cNvSpPr>
          <p:nvPr/>
        </p:nvSpPr>
        <p:spPr bwMode="auto">
          <a:xfrm>
            <a:off x="6232358" y="6488029"/>
            <a:ext cx="362452" cy="70686"/>
          </a:xfrm>
          <a:prstGeom prst="rect">
            <a:avLst/>
          </a:prstGeom>
          <a:solidFill>
            <a:schemeClr val="tx1"/>
          </a:solidFill>
          <a:ln w="9525">
            <a:solidFill>
              <a:srgbClr val="800000"/>
            </a:solidFill>
            <a:miter lim="800000"/>
            <a:headEnd/>
            <a:tailEnd/>
          </a:ln>
        </p:spPr>
        <p:txBody>
          <a:bodyPr wrap="none" anchor="ct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lgn="ctr"/>
            <a:endParaRPr lang="en-US" altLang="x-none" sz="2274">
              <a:solidFill>
                <a:srgbClr val="FFFF66"/>
              </a:solidFill>
              <a:latin typeface="Times New Roman" charset="0"/>
            </a:endParaRPr>
          </a:p>
        </p:txBody>
      </p:sp>
      <p:sp>
        <p:nvSpPr>
          <p:cNvPr id="46364" name="Freeform 284"/>
          <p:cNvSpPr>
            <a:spLocks/>
          </p:cNvSpPr>
          <p:nvPr/>
        </p:nvSpPr>
        <p:spPr bwMode="auto">
          <a:xfrm>
            <a:off x="3155282" y="6199272"/>
            <a:ext cx="87229" cy="171450"/>
          </a:xfrm>
          <a:custGeom>
            <a:avLst/>
            <a:gdLst>
              <a:gd name="T0" fmla="*/ 4722 w 78"/>
              <a:gd name="T1" fmla="*/ 38100 h 63"/>
              <a:gd name="T2" fmla="*/ 80271 w 78"/>
              <a:gd name="T3" fmla="*/ 16329 h 63"/>
              <a:gd name="T4" fmla="*/ 18887 w 78"/>
              <a:gd name="T5" fmla="*/ 103414 h 63"/>
              <a:gd name="T6" fmla="*/ 0 w 78"/>
              <a:gd name="T7" fmla="*/ 70757 h 63"/>
              <a:gd name="T8" fmla="*/ 4722 w 78"/>
              <a:gd name="T9" fmla="*/ 3810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3">
                <a:moveTo>
                  <a:pt x="4" y="14"/>
                </a:moveTo>
                <a:cubicBezTo>
                  <a:pt x="32" y="0"/>
                  <a:pt x="33" y="2"/>
                  <a:pt x="68" y="6"/>
                </a:cubicBezTo>
                <a:cubicBezTo>
                  <a:pt x="78" y="37"/>
                  <a:pt x="35" y="36"/>
                  <a:pt x="16" y="38"/>
                </a:cubicBezTo>
                <a:cubicBezTo>
                  <a:pt x="8" y="63"/>
                  <a:pt x="4" y="38"/>
                  <a:pt x="0" y="26"/>
                </a:cubicBezTo>
                <a:cubicBezTo>
                  <a:pt x="14" y="16"/>
                  <a:pt x="16" y="20"/>
                  <a:pt x="4" y="14"/>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65" name="Freeform 285"/>
          <p:cNvSpPr>
            <a:spLocks/>
          </p:cNvSpPr>
          <p:nvPr/>
        </p:nvSpPr>
        <p:spPr bwMode="auto">
          <a:xfrm>
            <a:off x="3201905" y="6340643"/>
            <a:ext cx="48126" cy="58654"/>
          </a:xfrm>
          <a:custGeom>
            <a:avLst/>
            <a:gdLst>
              <a:gd name="T0" fmla="*/ 0 w 34"/>
              <a:gd name="T1" fmla="*/ 5594 h 21"/>
              <a:gd name="T2" fmla="*/ 44824 w 34"/>
              <a:gd name="T3" fmla="*/ 22376 h 21"/>
              <a:gd name="T4" fmla="*/ 17929 w 34"/>
              <a:gd name="T5" fmla="*/ 55941 h 21"/>
              <a:gd name="T6" fmla="*/ 0 w 34"/>
              <a:gd name="T7" fmla="*/ 5594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21">
                <a:moveTo>
                  <a:pt x="0" y="2"/>
                </a:moveTo>
                <a:cubicBezTo>
                  <a:pt x="10" y="4"/>
                  <a:pt x="24" y="0"/>
                  <a:pt x="30" y="8"/>
                </a:cubicBezTo>
                <a:cubicBezTo>
                  <a:pt x="34" y="14"/>
                  <a:pt x="19" y="21"/>
                  <a:pt x="12" y="20"/>
                </a:cubicBezTo>
                <a:cubicBezTo>
                  <a:pt x="5" y="19"/>
                  <a:pt x="4" y="8"/>
                  <a:pt x="0" y="2"/>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66" name="Freeform 286"/>
          <p:cNvSpPr>
            <a:spLocks/>
          </p:cNvSpPr>
          <p:nvPr/>
        </p:nvSpPr>
        <p:spPr bwMode="auto">
          <a:xfrm>
            <a:off x="2985336" y="6166184"/>
            <a:ext cx="48126" cy="67678"/>
          </a:xfrm>
          <a:custGeom>
            <a:avLst/>
            <a:gdLst>
              <a:gd name="T0" fmla="*/ 10160 w 20"/>
              <a:gd name="T1" fmla="*/ 24575 h 25"/>
              <a:gd name="T2" fmla="*/ 40640 w 20"/>
              <a:gd name="T3" fmla="*/ 65532 h 25"/>
              <a:gd name="T4" fmla="*/ 10160 w 20"/>
              <a:gd name="T5" fmla="*/ 57341 h 25"/>
              <a:gd name="T6" fmla="*/ 10160 w 20"/>
              <a:gd name="T7" fmla="*/ 2457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67" name="Freeform 287"/>
          <p:cNvSpPr>
            <a:spLocks/>
          </p:cNvSpPr>
          <p:nvPr/>
        </p:nvSpPr>
        <p:spPr bwMode="auto">
          <a:xfrm>
            <a:off x="3031958" y="6238374"/>
            <a:ext cx="48126" cy="69182"/>
          </a:xfrm>
          <a:custGeom>
            <a:avLst/>
            <a:gdLst>
              <a:gd name="T0" fmla="*/ 10160 w 20"/>
              <a:gd name="T1" fmla="*/ 24575 h 25"/>
              <a:gd name="T2" fmla="*/ 40640 w 20"/>
              <a:gd name="T3" fmla="*/ 65532 h 25"/>
              <a:gd name="T4" fmla="*/ 10160 w 20"/>
              <a:gd name="T5" fmla="*/ 57341 h 25"/>
              <a:gd name="T6" fmla="*/ 10160 w 20"/>
              <a:gd name="T7" fmla="*/ 2457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68" name="Freeform 288"/>
          <p:cNvSpPr>
            <a:spLocks/>
          </p:cNvSpPr>
          <p:nvPr/>
        </p:nvSpPr>
        <p:spPr bwMode="auto">
          <a:xfrm>
            <a:off x="3170321" y="6152649"/>
            <a:ext cx="48126" cy="69182"/>
          </a:xfrm>
          <a:custGeom>
            <a:avLst/>
            <a:gdLst>
              <a:gd name="T0" fmla="*/ 10160 w 20"/>
              <a:gd name="T1" fmla="*/ 24575 h 25"/>
              <a:gd name="T2" fmla="*/ 40640 w 20"/>
              <a:gd name="T3" fmla="*/ 65532 h 25"/>
              <a:gd name="T4" fmla="*/ 10160 w 20"/>
              <a:gd name="T5" fmla="*/ 57341 h 25"/>
              <a:gd name="T6" fmla="*/ 10160 w 20"/>
              <a:gd name="T7" fmla="*/ 2457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69" name="Freeform 289"/>
          <p:cNvSpPr>
            <a:spLocks/>
          </p:cNvSpPr>
          <p:nvPr/>
        </p:nvSpPr>
        <p:spPr bwMode="auto">
          <a:xfrm>
            <a:off x="3056021" y="6297028"/>
            <a:ext cx="48126" cy="69182"/>
          </a:xfrm>
          <a:custGeom>
            <a:avLst/>
            <a:gdLst>
              <a:gd name="T0" fmla="*/ 10160 w 20"/>
              <a:gd name="T1" fmla="*/ 24574 h 25"/>
              <a:gd name="T2" fmla="*/ 40640 w 20"/>
              <a:gd name="T3" fmla="*/ 65532 h 25"/>
              <a:gd name="T4" fmla="*/ 10160 w 20"/>
              <a:gd name="T5" fmla="*/ 57340 h 25"/>
              <a:gd name="T6" fmla="*/ 10160 w 20"/>
              <a:gd name="T7" fmla="*/ 24574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70" name="Freeform 290"/>
          <p:cNvSpPr>
            <a:spLocks/>
          </p:cNvSpPr>
          <p:nvPr/>
        </p:nvSpPr>
        <p:spPr bwMode="auto">
          <a:xfrm>
            <a:off x="3120691" y="6322595"/>
            <a:ext cx="48126" cy="66174"/>
          </a:xfrm>
          <a:custGeom>
            <a:avLst/>
            <a:gdLst>
              <a:gd name="T0" fmla="*/ 10160 w 20"/>
              <a:gd name="T1" fmla="*/ 23431 h 25"/>
              <a:gd name="T2" fmla="*/ 40640 w 20"/>
              <a:gd name="T3" fmla="*/ 62484 h 25"/>
              <a:gd name="T4" fmla="*/ 10160 w 20"/>
              <a:gd name="T5" fmla="*/ 54673 h 25"/>
              <a:gd name="T6" fmla="*/ 10160 w 20"/>
              <a:gd name="T7" fmla="*/ 2343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chemeClr val="folHlink"/>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71" name="Freeform 291"/>
          <p:cNvSpPr>
            <a:spLocks/>
          </p:cNvSpPr>
          <p:nvPr/>
        </p:nvSpPr>
        <p:spPr bwMode="auto">
          <a:xfrm>
            <a:off x="2836445" y="6268453"/>
            <a:ext cx="48126" cy="70686"/>
          </a:xfrm>
          <a:custGeom>
            <a:avLst/>
            <a:gdLst>
              <a:gd name="T0" fmla="*/ 10160 w 20"/>
              <a:gd name="T1" fmla="*/ 25146 h 25"/>
              <a:gd name="T2" fmla="*/ 40640 w 20"/>
              <a:gd name="T3" fmla="*/ 67056 h 25"/>
              <a:gd name="T4" fmla="*/ 10160 w 20"/>
              <a:gd name="T5" fmla="*/ 58674 h 25"/>
              <a:gd name="T6" fmla="*/ 10160 w 20"/>
              <a:gd name="T7" fmla="*/ 251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4" y="9"/>
                </a:moveTo>
                <a:cubicBezTo>
                  <a:pt x="18" y="4"/>
                  <a:pt x="20" y="12"/>
                  <a:pt x="16" y="24"/>
                </a:cubicBezTo>
                <a:cubicBezTo>
                  <a:pt x="12" y="23"/>
                  <a:pt x="6" y="25"/>
                  <a:pt x="4" y="21"/>
                </a:cubicBezTo>
                <a:cubicBezTo>
                  <a:pt x="0" y="12"/>
                  <a:pt x="13" y="0"/>
                  <a:pt x="4" y="9"/>
                </a:cubicBezTo>
                <a:close/>
              </a:path>
            </a:pathLst>
          </a:custGeom>
          <a:solidFill>
            <a:srgbClr val="FFCC99"/>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72" name="Freeform 292" descr="Темный горизонтальный"/>
          <p:cNvSpPr>
            <a:spLocks/>
          </p:cNvSpPr>
          <p:nvPr/>
        </p:nvSpPr>
        <p:spPr bwMode="auto">
          <a:xfrm rot="-257128">
            <a:off x="1900990" y="6005263"/>
            <a:ext cx="1267828" cy="118811"/>
          </a:xfrm>
          <a:custGeom>
            <a:avLst/>
            <a:gdLst>
              <a:gd name="T0" fmla="*/ 0 w 807"/>
              <a:gd name="T1" fmla="*/ 33337 h 75"/>
              <a:gd name="T2" fmla="*/ 198998 w 807"/>
              <a:gd name="T3" fmla="*/ 9525 h 75"/>
              <a:gd name="T4" fmla="*/ 567145 w 807"/>
              <a:gd name="T5" fmla="*/ 11112 h 75"/>
              <a:gd name="T6" fmla="*/ 606945 w 807"/>
              <a:gd name="T7" fmla="*/ 14287 h 75"/>
              <a:gd name="T8" fmla="*/ 671619 w 807"/>
              <a:gd name="T9" fmla="*/ 9525 h 75"/>
              <a:gd name="T10" fmla="*/ 945242 w 807"/>
              <a:gd name="T11" fmla="*/ 4762 h 75"/>
              <a:gd name="T12" fmla="*/ 1328313 w 807"/>
              <a:gd name="T13" fmla="*/ 6350 h 75"/>
              <a:gd name="T14" fmla="*/ 1298463 w 807"/>
              <a:gd name="T15" fmla="*/ 15875 h 75"/>
              <a:gd name="T16" fmla="*/ 1218864 w 807"/>
              <a:gd name="T17" fmla="*/ 28575 h 75"/>
              <a:gd name="T18" fmla="*/ 1059665 w 807"/>
              <a:gd name="T19" fmla="*/ 53975 h 75"/>
              <a:gd name="T20" fmla="*/ 888859 w 807"/>
              <a:gd name="T21" fmla="*/ 74612 h 75"/>
              <a:gd name="T22" fmla="*/ 774435 w 807"/>
              <a:gd name="T23" fmla="*/ 96837 h 75"/>
              <a:gd name="T24" fmla="*/ 744585 w 807"/>
              <a:gd name="T25" fmla="*/ 104775 h 75"/>
              <a:gd name="T26" fmla="*/ 505787 w 807"/>
              <a:gd name="T27" fmla="*/ 115887 h 75"/>
              <a:gd name="T28" fmla="*/ 276939 w 807"/>
              <a:gd name="T29" fmla="*/ 77787 h 75"/>
              <a:gd name="T30" fmla="*/ 0 w 807"/>
              <a:gd name="T31" fmla="*/ 33337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7" h="75">
                <a:moveTo>
                  <a:pt x="0" y="21"/>
                </a:moveTo>
                <a:cubicBezTo>
                  <a:pt x="43" y="19"/>
                  <a:pt x="79" y="15"/>
                  <a:pt x="120" y="6"/>
                </a:cubicBezTo>
                <a:cubicBezTo>
                  <a:pt x="195" y="10"/>
                  <a:pt x="267" y="9"/>
                  <a:pt x="342" y="7"/>
                </a:cubicBezTo>
                <a:cubicBezTo>
                  <a:pt x="381" y="7"/>
                  <a:pt x="356" y="9"/>
                  <a:pt x="366" y="9"/>
                </a:cubicBezTo>
                <a:cubicBezTo>
                  <a:pt x="376" y="9"/>
                  <a:pt x="371" y="7"/>
                  <a:pt x="405" y="6"/>
                </a:cubicBezTo>
                <a:cubicBezTo>
                  <a:pt x="439" y="5"/>
                  <a:pt x="504" y="3"/>
                  <a:pt x="570" y="3"/>
                </a:cubicBezTo>
                <a:cubicBezTo>
                  <a:pt x="646" y="5"/>
                  <a:pt x="725" y="0"/>
                  <a:pt x="801" y="4"/>
                </a:cubicBezTo>
                <a:cubicBezTo>
                  <a:pt x="807" y="5"/>
                  <a:pt x="789" y="8"/>
                  <a:pt x="783" y="10"/>
                </a:cubicBezTo>
                <a:cubicBezTo>
                  <a:pt x="764" y="16"/>
                  <a:pt x="758" y="17"/>
                  <a:pt x="735" y="18"/>
                </a:cubicBezTo>
                <a:cubicBezTo>
                  <a:pt x="701" y="25"/>
                  <a:pt x="675" y="32"/>
                  <a:pt x="639" y="34"/>
                </a:cubicBezTo>
                <a:cubicBezTo>
                  <a:pt x="603" y="40"/>
                  <a:pt x="573" y="45"/>
                  <a:pt x="536" y="47"/>
                </a:cubicBezTo>
                <a:cubicBezTo>
                  <a:pt x="514" y="52"/>
                  <a:pt x="487" y="54"/>
                  <a:pt x="467" y="61"/>
                </a:cubicBezTo>
                <a:cubicBezTo>
                  <a:pt x="461" y="63"/>
                  <a:pt x="449" y="66"/>
                  <a:pt x="449" y="66"/>
                </a:cubicBezTo>
                <a:cubicBezTo>
                  <a:pt x="421" y="66"/>
                  <a:pt x="352" y="75"/>
                  <a:pt x="305" y="73"/>
                </a:cubicBezTo>
                <a:cubicBezTo>
                  <a:pt x="258" y="70"/>
                  <a:pt x="218" y="57"/>
                  <a:pt x="167" y="49"/>
                </a:cubicBezTo>
                <a:cubicBezTo>
                  <a:pt x="112" y="34"/>
                  <a:pt x="55" y="34"/>
                  <a:pt x="0" y="21"/>
                </a:cubicBezTo>
                <a:close/>
              </a:path>
            </a:pathLst>
          </a:custGeom>
          <a:pattFill prst="dkHorz">
            <a:fgClr>
              <a:srgbClr val="FF0000"/>
            </a:fgClr>
            <a:bgClr>
              <a:schemeClr val="bg1"/>
            </a:bgClr>
          </a:patt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nvGrpSpPr>
          <p:cNvPr id="40173" name="Group 293"/>
          <p:cNvGrpSpPr>
            <a:grpSpLocks/>
          </p:cNvGrpSpPr>
          <p:nvPr/>
        </p:nvGrpSpPr>
        <p:grpSpPr bwMode="auto">
          <a:xfrm rot="6558444">
            <a:off x="5272088" y="5714249"/>
            <a:ext cx="317333" cy="168442"/>
            <a:chOff x="1344" y="948"/>
            <a:chExt cx="963" cy="972"/>
          </a:xfrm>
        </p:grpSpPr>
        <p:sp>
          <p:nvSpPr>
            <p:cNvPr id="46374" name="AutoShape 294"/>
            <p:cNvSpPr>
              <a:spLocks noChangeArrowheads="1"/>
            </p:cNvSpPr>
            <p:nvPr/>
          </p:nvSpPr>
          <p:spPr bwMode="auto">
            <a:xfrm>
              <a:off x="1337" y="1381"/>
              <a:ext cx="580" cy="573"/>
            </a:xfrm>
            <a:custGeom>
              <a:avLst/>
              <a:gdLst>
                <a:gd name="T0" fmla="*/ 289 w 21600"/>
                <a:gd name="T1" fmla="*/ 0 h 21600"/>
                <a:gd name="T2" fmla="*/ 85 w 21600"/>
                <a:gd name="T3" fmla="*/ 84 h 21600"/>
                <a:gd name="T4" fmla="*/ 0 w 21600"/>
                <a:gd name="T5" fmla="*/ 287 h 21600"/>
                <a:gd name="T6" fmla="*/ 85 w 21600"/>
                <a:gd name="T7" fmla="*/ 489 h 21600"/>
                <a:gd name="T8" fmla="*/ 289 w 21600"/>
                <a:gd name="T9" fmla="*/ 573 h 21600"/>
                <a:gd name="T10" fmla="*/ 493 w 21600"/>
                <a:gd name="T11" fmla="*/ 489 h 21600"/>
                <a:gd name="T12" fmla="*/ 578 w 21600"/>
                <a:gd name="T13" fmla="*/ 287 h 21600"/>
                <a:gd name="T14" fmla="*/ 493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66 h 21600"/>
                <a:gd name="T26" fmla="*/ 18424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75" name="Freeform 295"/>
            <p:cNvSpPr>
              <a:spLocks/>
            </p:cNvSpPr>
            <p:nvPr/>
          </p:nvSpPr>
          <p:spPr bwMode="auto">
            <a:xfrm>
              <a:off x="1434" y="951"/>
              <a:ext cx="872" cy="816"/>
            </a:xfrm>
            <a:custGeom>
              <a:avLst/>
              <a:gdLst>
                <a:gd name="T0" fmla="*/ 0 w 873"/>
                <a:gd name="T1" fmla="*/ 471 h 816"/>
                <a:gd name="T2" fmla="*/ 27 w 873"/>
                <a:gd name="T3" fmla="*/ 459 h 816"/>
                <a:gd name="T4" fmla="*/ 84 w 873"/>
                <a:gd name="T5" fmla="*/ 411 h 816"/>
                <a:gd name="T6" fmla="*/ 156 w 873"/>
                <a:gd name="T7" fmla="*/ 363 h 816"/>
                <a:gd name="T8" fmla="*/ 231 w 873"/>
                <a:gd name="T9" fmla="*/ 303 h 816"/>
                <a:gd name="T10" fmla="*/ 279 w 873"/>
                <a:gd name="T11" fmla="*/ 276 h 816"/>
                <a:gd name="T12" fmla="*/ 333 w 873"/>
                <a:gd name="T13" fmla="*/ 237 h 816"/>
                <a:gd name="T14" fmla="*/ 372 w 873"/>
                <a:gd name="T15" fmla="*/ 219 h 816"/>
                <a:gd name="T16" fmla="*/ 437 w 873"/>
                <a:gd name="T17" fmla="*/ 177 h 816"/>
                <a:gd name="T18" fmla="*/ 515 w 873"/>
                <a:gd name="T19" fmla="*/ 105 h 816"/>
                <a:gd name="T20" fmla="*/ 545 w 873"/>
                <a:gd name="T21" fmla="*/ 87 h 816"/>
                <a:gd name="T22" fmla="*/ 554 w 873"/>
                <a:gd name="T23" fmla="*/ 81 h 816"/>
                <a:gd name="T24" fmla="*/ 614 w 873"/>
                <a:gd name="T25" fmla="*/ 42 h 816"/>
                <a:gd name="T26" fmla="*/ 668 w 873"/>
                <a:gd name="T27" fmla="*/ 0 h 816"/>
                <a:gd name="T28" fmla="*/ 731 w 873"/>
                <a:gd name="T29" fmla="*/ 42 h 816"/>
                <a:gd name="T30" fmla="*/ 776 w 873"/>
                <a:gd name="T31" fmla="*/ 93 h 816"/>
                <a:gd name="T32" fmla="*/ 797 w 873"/>
                <a:gd name="T33" fmla="*/ 114 h 816"/>
                <a:gd name="T34" fmla="*/ 845 w 873"/>
                <a:gd name="T35" fmla="*/ 231 h 816"/>
                <a:gd name="T36" fmla="*/ 857 w 873"/>
                <a:gd name="T37" fmla="*/ 273 h 816"/>
                <a:gd name="T38" fmla="*/ 866 w 873"/>
                <a:gd name="T39" fmla="*/ 300 h 816"/>
                <a:gd name="T40" fmla="*/ 866 w 873"/>
                <a:gd name="T41" fmla="*/ 414 h 816"/>
                <a:gd name="T42" fmla="*/ 827 w 873"/>
                <a:gd name="T43" fmla="*/ 435 h 816"/>
                <a:gd name="T44" fmla="*/ 752 w 873"/>
                <a:gd name="T45" fmla="*/ 501 h 816"/>
                <a:gd name="T46" fmla="*/ 722 w 873"/>
                <a:gd name="T47" fmla="*/ 534 h 816"/>
                <a:gd name="T48" fmla="*/ 674 w 873"/>
                <a:gd name="T49" fmla="*/ 585 h 816"/>
                <a:gd name="T50" fmla="*/ 656 w 873"/>
                <a:gd name="T51" fmla="*/ 594 h 816"/>
                <a:gd name="T52" fmla="*/ 629 w 873"/>
                <a:gd name="T53" fmla="*/ 621 h 816"/>
                <a:gd name="T54" fmla="*/ 620 w 873"/>
                <a:gd name="T55" fmla="*/ 627 h 816"/>
                <a:gd name="T56" fmla="*/ 593 w 873"/>
                <a:gd name="T57" fmla="*/ 648 h 816"/>
                <a:gd name="T58" fmla="*/ 569 w 873"/>
                <a:gd name="T59" fmla="*/ 675 h 816"/>
                <a:gd name="T60" fmla="*/ 494 w 873"/>
                <a:gd name="T61" fmla="*/ 753 h 816"/>
                <a:gd name="T62" fmla="*/ 449 w 873"/>
                <a:gd name="T63" fmla="*/ 816 h 816"/>
                <a:gd name="T64" fmla="*/ 479 w 873"/>
                <a:gd name="T65" fmla="*/ 741 h 816"/>
                <a:gd name="T66" fmla="*/ 491 w 873"/>
                <a:gd name="T67" fmla="*/ 705 h 816"/>
                <a:gd name="T68" fmla="*/ 497 w 873"/>
                <a:gd name="T69" fmla="*/ 687 h 816"/>
                <a:gd name="T70" fmla="*/ 473 w 873"/>
                <a:gd name="T71" fmla="*/ 663 h 816"/>
                <a:gd name="T72" fmla="*/ 429 w 873"/>
                <a:gd name="T73" fmla="*/ 531 h 816"/>
                <a:gd name="T74" fmla="*/ 369 w 873"/>
                <a:gd name="T75" fmla="*/ 465 h 816"/>
                <a:gd name="T76" fmla="*/ 258 w 873"/>
                <a:gd name="T77" fmla="*/ 417 h 816"/>
                <a:gd name="T78" fmla="*/ 192 w 873"/>
                <a:gd name="T79" fmla="*/ 393 h 816"/>
                <a:gd name="T80" fmla="*/ 96 w 873"/>
                <a:gd name="T81" fmla="*/ 408 h 816"/>
                <a:gd name="T82" fmla="*/ 69 w 873"/>
                <a:gd name="T83" fmla="*/ 423 h 816"/>
                <a:gd name="T84" fmla="*/ 51 w 873"/>
                <a:gd name="T85" fmla="*/ 432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grpSp>
        <p:nvGrpSpPr>
          <p:cNvPr id="40174" name="Group 296"/>
          <p:cNvGrpSpPr>
            <a:grpSpLocks/>
          </p:cNvGrpSpPr>
          <p:nvPr/>
        </p:nvGrpSpPr>
        <p:grpSpPr bwMode="auto">
          <a:xfrm rot="6558444">
            <a:off x="4385510" y="6032333"/>
            <a:ext cx="318837" cy="168442"/>
            <a:chOff x="1344" y="948"/>
            <a:chExt cx="963" cy="972"/>
          </a:xfrm>
        </p:grpSpPr>
        <p:sp>
          <p:nvSpPr>
            <p:cNvPr id="46377" name="AutoShape 297"/>
            <p:cNvSpPr>
              <a:spLocks noChangeArrowheads="1"/>
            </p:cNvSpPr>
            <p:nvPr/>
          </p:nvSpPr>
          <p:spPr bwMode="auto">
            <a:xfrm>
              <a:off x="1337" y="1381"/>
              <a:ext cx="581" cy="573"/>
            </a:xfrm>
            <a:custGeom>
              <a:avLst/>
              <a:gdLst>
                <a:gd name="T0" fmla="*/ 289 w 21600"/>
                <a:gd name="T1" fmla="*/ 0 h 21600"/>
                <a:gd name="T2" fmla="*/ 85 w 21600"/>
                <a:gd name="T3" fmla="*/ 84 h 21600"/>
                <a:gd name="T4" fmla="*/ 0 w 21600"/>
                <a:gd name="T5" fmla="*/ 287 h 21600"/>
                <a:gd name="T6" fmla="*/ 85 w 21600"/>
                <a:gd name="T7" fmla="*/ 489 h 21600"/>
                <a:gd name="T8" fmla="*/ 289 w 21600"/>
                <a:gd name="T9" fmla="*/ 573 h 21600"/>
                <a:gd name="T10" fmla="*/ 493 w 21600"/>
                <a:gd name="T11" fmla="*/ 489 h 21600"/>
                <a:gd name="T12" fmla="*/ 578 w 21600"/>
                <a:gd name="T13" fmla="*/ 287 h 21600"/>
                <a:gd name="T14" fmla="*/ 493 w 21600"/>
                <a:gd name="T15" fmla="*/ 84 h 21600"/>
                <a:gd name="T16" fmla="*/ 0 60000 65536"/>
                <a:gd name="T17" fmla="*/ 0 60000 65536"/>
                <a:gd name="T18" fmla="*/ 0 60000 65536"/>
                <a:gd name="T19" fmla="*/ 0 60000 65536"/>
                <a:gd name="T20" fmla="*/ 0 60000 65536"/>
                <a:gd name="T21" fmla="*/ 0 60000 65536"/>
                <a:gd name="T22" fmla="*/ 0 60000 65536"/>
                <a:gd name="T23" fmla="*/ 0 60000 65536"/>
                <a:gd name="T24" fmla="*/ 3176 w 21600"/>
                <a:gd name="T25" fmla="*/ 3166 h 21600"/>
                <a:gd name="T26" fmla="*/ 18424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sp>
          <p:nvSpPr>
            <p:cNvPr id="46378" name="Freeform 298"/>
            <p:cNvSpPr>
              <a:spLocks/>
            </p:cNvSpPr>
            <p:nvPr/>
          </p:nvSpPr>
          <p:spPr bwMode="auto">
            <a:xfrm>
              <a:off x="1433" y="951"/>
              <a:ext cx="872" cy="816"/>
            </a:xfrm>
            <a:custGeom>
              <a:avLst/>
              <a:gdLst>
                <a:gd name="T0" fmla="*/ 0 w 873"/>
                <a:gd name="T1" fmla="*/ 471 h 816"/>
                <a:gd name="T2" fmla="*/ 27 w 873"/>
                <a:gd name="T3" fmla="*/ 459 h 816"/>
                <a:gd name="T4" fmla="*/ 84 w 873"/>
                <a:gd name="T5" fmla="*/ 411 h 816"/>
                <a:gd name="T6" fmla="*/ 156 w 873"/>
                <a:gd name="T7" fmla="*/ 363 h 816"/>
                <a:gd name="T8" fmla="*/ 231 w 873"/>
                <a:gd name="T9" fmla="*/ 303 h 816"/>
                <a:gd name="T10" fmla="*/ 279 w 873"/>
                <a:gd name="T11" fmla="*/ 276 h 816"/>
                <a:gd name="T12" fmla="*/ 333 w 873"/>
                <a:gd name="T13" fmla="*/ 237 h 816"/>
                <a:gd name="T14" fmla="*/ 372 w 873"/>
                <a:gd name="T15" fmla="*/ 219 h 816"/>
                <a:gd name="T16" fmla="*/ 437 w 873"/>
                <a:gd name="T17" fmla="*/ 177 h 816"/>
                <a:gd name="T18" fmla="*/ 515 w 873"/>
                <a:gd name="T19" fmla="*/ 105 h 816"/>
                <a:gd name="T20" fmla="*/ 545 w 873"/>
                <a:gd name="T21" fmla="*/ 87 h 816"/>
                <a:gd name="T22" fmla="*/ 554 w 873"/>
                <a:gd name="T23" fmla="*/ 81 h 816"/>
                <a:gd name="T24" fmla="*/ 614 w 873"/>
                <a:gd name="T25" fmla="*/ 42 h 816"/>
                <a:gd name="T26" fmla="*/ 668 w 873"/>
                <a:gd name="T27" fmla="*/ 0 h 816"/>
                <a:gd name="T28" fmla="*/ 731 w 873"/>
                <a:gd name="T29" fmla="*/ 42 h 816"/>
                <a:gd name="T30" fmla="*/ 776 w 873"/>
                <a:gd name="T31" fmla="*/ 93 h 816"/>
                <a:gd name="T32" fmla="*/ 797 w 873"/>
                <a:gd name="T33" fmla="*/ 114 h 816"/>
                <a:gd name="T34" fmla="*/ 845 w 873"/>
                <a:gd name="T35" fmla="*/ 231 h 816"/>
                <a:gd name="T36" fmla="*/ 857 w 873"/>
                <a:gd name="T37" fmla="*/ 273 h 816"/>
                <a:gd name="T38" fmla="*/ 866 w 873"/>
                <a:gd name="T39" fmla="*/ 300 h 816"/>
                <a:gd name="T40" fmla="*/ 866 w 873"/>
                <a:gd name="T41" fmla="*/ 414 h 816"/>
                <a:gd name="T42" fmla="*/ 827 w 873"/>
                <a:gd name="T43" fmla="*/ 435 h 816"/>
                <a:gd name="T44" fmla="*/ 752 w 873"/>
                <a:gd name="T45" fmla="*/ 501 h 816"/>
                <a:gd name="T46" fmla="*/ 722 w 873"/>
                <a:gd name="T47" fmla="*/ 534 h 816"/>
                <a:gd name="T48" fmla="*/ 674 w 873"/>
                <a:gd name="T49" fmla="*/ 585 h 816"/>
                <a:gd name="T50" fmla="*/ 656 w 873"/>
                <a:gd name="T51" fmla="*/ 594 h 816"/>
                <a:gd name="T52" fmla="*/ 629 w 873"/>
                <a:gd name="T53" fmla="*/ 621 h 816"/>
                <a:gd name="T54" fmla="*/ 620 w 873"/>
                <a:gd name="T55" fmla="*/ 627 h 816"/>
                <a:gd name="T56" fmla="*/ 593 w 873"/>
                <a:gd name="T57" fmla="*/ 648 h 816"/>
                <a:gd name="T58" fmla="*/ 569 w 873"/>
                <a:gd name="T59" fmla="*/ 675 h 816"/>
                <a:gd name="T60" fmla="*/ 494 w 873"/>
                <a:gd name="T61" fmla="*/ 753 h 816"/>
                <a:gd name="T62" fmla="*/ 449 w 873"/>
                <a:gd name="T63" fmla="*/ 816 h 816"/>
                <a:gd name="T64" fmla="*/ 479 w 873"/>
                <a:gd name="T65" fmla="*/ 741 h 816"/>
                <a:gd name="T66" fmla="*/ 491 w 873"/>
                <a:gd name="T67" fmla="*/ 705 h 816"/>
                <a:gd name="T68" fmla="*/ 497 w 873"/>
                <a:gd name="T69" fmla="*/ 687 h 816"/>
                <a:gd name="T70" fmla="*/ 473 w 873"/>
                <a:gd name="T71" fmla="*/ 663 h 816"/>
                <a:gd name="T72" fmla="*/ 429 w 873"/>
                <a:gd name="T73" fmla="*/ 531 h 816"/>
                <a:gd name="T74" fmla="*/ 369 w 873"/>
                <a:gd name="T75" fmla="*/ 465 h 816"/>
                <a:gd name="T76" fmla="*/ 258 w 873"/>
                <a:gd name="T77" fmla="*/ 417 h 816"/>
                <a:gd name="T78" fmla="*/ 192 w 873"/>
                <a:gd name="T79" fmla="*/ 393 h 816"/>
                <a:gd name="T80" fmla="*/ 96 w 873"/>
                <a:gd name="T81" fmla="*/ 408 h 816"/>
                <a:gd name="T82" fmla="*/ 69 w 873"/>
                <a:gd name="T83" fmla="*/ 423 h 816"/>
                <a:gd name="T84" fmla="*/ 51 w 873"/>
                <a:gd name="T85" fmla="*/ 432 h 8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3" h="816">
                  <a:moveTo>
                    <a:pt x="0" y="471"/>
                  </a:moveTo>
                  <a:cubicBezTo>
                    <a:pt x="21" y="464"/>
                    <a:pt x="13" y="469"/>
                    <a:pt x="27" y="459"/>
                  </a:cubicBezTo>
                  <a:cubicBezTo>
                    <a:pt x="41" y="438"/>
                    <a:pt x="59" y="419"/>
                    <a:pt x="84" y="411"/>
                  </a:cubicBezTo>
                  <a:cubicBezTo>
                    <a:pt x="102" y="393"/>
                    <a:pt x="131" y="371"/>
                    <a:pt x="156" y="363"/>
                  </a:cubicBezTo>
                  <a:cubicBezTo>
                    <a:pt x="178" y="341"/>
                    <a:pt x="200" y="313"/>
                    <a:pt x="231" y="303"/>
                  </a:cubicBezTo>
                  <a:cubicBezTo>
                    <a:pt x="245" y="289"/>
                    <a:pt x="262" y="286"/>
                    <a:pt x="279" y="276"/>
                  </a:cubicBezTo>
                  <a:cubicBezTo>
                    <a:pt x="297" y="265"/>
                    <a:pt x="312" y="244"/>
                    <a:pt x="333" y="237"/>
                  </a:cubicBezTo>
                  <a:cubicBezTo>
                    <a:pt x="345" y="233"/>
                    <a:pt x="361" y="225"/>
                    <a:pt x="372" y="219"/>
                  </a:cubicBezTo>
                  <a:cubicBezTo>
                    <a:pt x="397" y="206"/>
                    <a:pt x="410" y="182"/>
                    <a:pt x="438" y="177"/>
                  </a:cubicBezTo>
                  <a:cubicBezTo>
                    <a:pt x="466" y="156"/>
                    <a:pt x="486" y="125"/>
                    <a:pt x="516" y="105"/>
                  </a:cubicBezTo>
                  <a:cubicBezTo>
                    <a:pt x="526" y="99"/>
                    <a:pt x="536" y="93"/>
                    <a:pt x="546" y="87"/>
                  </a:cubicBezTo>
                  <a:cubicBezTo>
                    <a:pt x="549" y="85"/>
                    <a:pt x="555" y="81"/>
                    <a:pt x="555" y="81"/>
                  </a:cubicBezTo>
                  <a:cubicBezTo>
                    <a:pt x="567" y="63"/>
                    <a:pt x="596" y="49"/>
                    <a:pt x="615" y="42"/>
                  </a:cubicBezTo>
                  <a:cubicBezTo>
                    <a:pt x="631" y="26"/>
                    <a:pt x="648" y="7"/>
                    <a:pt x="669" y="0"/>
                  </a:cubicBezTo>
                  <a:cubicBezTo>
                    <a:pt x="708" y="10"/>
                    <a:pt x="703" y="23"/>
                    <a:pt x="732" y="42"/>
                  </a:cubicBezTo>
                  <a:cubicBezTo>
                    <a:pt x="745" y="61"/>
                    <a:pt x="762" y="76"/>
                    <a:pt x="777" y="93"/>
                  </a:cubicBezTo>
                  <a:cubicBezTo>
                    <a:pt x="784" y="100"/>
                    <a:pt x="798" y="114"/>
                    <a:pt x="798" y="114"/>
                  </a:cubicBezTo>
                  <a:cubicBezTo>
                    <a:pt x="811" y="153"/>
                    <a:pt x="823" y="196"/>
                    <a:pt x="846" y="231"/>
                  </a:cubicBezTo>
                  <a:cubicBezTo>
                    <a:pt x="850" y="246"/>
                    <a:pt x="852" y="259"/>
                    <a:pt x="858" y="273"/>
                  </a:cubicBezTo>
                  <a:cubicBezTo>
                    <a:pt x="862" y="282"/>
                    <a:pt x="867" y="300"/>
                    <a:pt x="867" y="300"/>
                  </a:cubicBezTo>
                  <a:cubicBezTo>
                    <a:pt x="868" y="329"/>
                    <a:pt x="873" y="383"/>
                    <a:pt x="867" y="414"/>
                  </a:cubicBezTo>
                  <a:cubicBezTo>
                    <a:pt x="865" y="426"/>
                    <a:pt x="838" y="429"/>
                    <a:pt x="828" y="435"/>
                  </a:cubicBezTo>
                  <a:cubicBezTo>
                    <a:pt x="799" y="452"/>
                    <a:pt x="777" y="477"/>
                    <a:pt x="753" y="501"/>
                  </a:cubicBezTo>
                  <a:cubicBezTo>
                    <a:pt x="742" y="512"/>
                    <a:pt x="736" y="525"/>
                    <a:pt x="723" y="534"/>
                  </a:cubicBezTo>
                  <a:cubicBezTo>
                    <a:pt x="715" y="545"/>
                    <a:pt x="687" y="577"/>
                    <a:pt x="675" y="585"/>
                  </a:cubicBezTo>
                  <a:cubicBezTo>
                    <a:pt x="669" y="589"/>
                    <a:pt x="662" y="590"/>
                    <a:pt x="657" y="594"/>
                  </a:cubicBezTo>
                  <a:cubicBezTo>
                    <a:pt x="647" y="602"/>
                    <a:pt x="641" y="614"/>
                    <a:pt x="630" y="621"/>
                  </a:cubicBezTo>
                  <a:cubicBezTo>
                    <a:pt x="627" y="623"/>
                    <a:pt x="624" y="625"/>
                    <a:pt x="621" y="627"/>
                  </a:cubicBezTo>
                  <a:cubicBezTo>
                    <a:pt x="607" y="647"/>
                    <a:pt x="625" y="624"/>
                    <a:pt x="594" y="648"/>
                  </a:cubicBezTo>
                  <a:cubicBezTo>
                    <a:pt x="584" y="655"/>
                    <a:pt x="579" y="666"/>
                    <a:pt x="570" y="675"/>
                  </a:cubicBezTo>
                  <a:cubicBezTo>
                    <a:pt x="545" y="700"/>
                    <a:pt x="517" y="725"/>
                    <a:pt x="495" y="753"/>
                  </a:cubicBezTo>
                  <a:cubicBezTo>
                    <a:pt x="479" y="773"/>
                    <a:pt x="471" y="802"/>
                    <a:pt x="450" y="816"/>
                  </a:cubicBezTo>
                  <a:cubicBezTo>
                    <a:pt x="455" y="790"/>
                    <a:pt x="473" y="767"/>
                    <a:pt x="480" y="741"/>
                  </a:cubicBezTo>
                  <a:cubicBezTo>
                    <a:pt x="483" y="729"/>
                    <a:pt x="488" y="717"/>
                    <a:pt x="492" y="705"/>
                  </a:cubicBezTo>
                  <a:cubicBezTo>
                    <a:pt x="494" y="699"/>
                    <a:pt x="498" y="687"/>
                    <a:pt x="498" y="687"/>
                  </a:cubicBezTo>
                  <a:cubicBezTo>
                    <a:pt x="488" y="677"/>
                    <a:pt x="478" y="676"/>
                    <a:pt x="474" y="663"/>
                  </a:cubicBezTo>
                  <a:cubicBezTo>
                    <a:pt x="471" y="613"/>
                    <a:pt x="474" y="561"/>
                    <a:pt x="429" y="531"/>
                  </a:cubicBezTo>
                  <a:cubicBezTo>
                    <a:pt x="415" y="510"/>
                    <a:pt x="393" y="473"/>
                    <a:pt x="369" y="465"/>
                  </a:cubicBezTo>
                  <a:cubicBezTo>
                    <a:pt x="335" y="440"/>
                    <a:pt x="299" y="427"/>
                    <a:pt x="258" y="417"/>
                  </a:cubicBezTo>
                  <a:cubicBezTo>
                    <a:pt x="233" y="400"/>
                    <a:pt x="224" y="397"/>
                    <a:pt x="192" y="393"/>
                  </a:cubicBezTo>
                  <a:cubicBezTo>
                    <a:pt x="160" y="395"/>
                    <a:pt x="127" y="398"/>
                    <a:pt x="96" y="408"/>
                  </a:cubicBezTo>
                  <a:cubicBezTo>
                    <a:pt x="83" y="421"/>
                    <a:pt x="91" y="416"/>
                    <a:pt x="69" y="423"/>
                  </a:cubicBezTo>
                  <a:cubicBezTo>
                    <a:pt x="63" y="425"/>
                    <a:pt x="51" y="432"/>
                    <a:pt x="51" y="432"/>
                  </a:cubicBezTo>
                </a:path>
              </a:pathLst>
            </a:custGeom>
            <a:solidFill>
              <a:schemeClr val="tx1"/>
            </a:solidFill>
            <a:ln w="9525">
              <a:solidFill>
                <a:srgbClr val="800000"/>
              </a:solidFill>
              <a:round/>
              <a:headEnd/>
              <a:tailEnd/>
            </a:ln>
            <a:effectLst/>
          </p:spPr>
          <p:txBody>
            <a:bodyPr wrap="none" anchor="ctr"/>
            <a:lstStyle/>
            <a:p>
              <a:pPr>
                <a:defRPr/>
              </a:pPr>
              <a:endParaRPr lang="en-GB">
                <a:latin typeface="Arial" pitchFamily="34" charset="0"/>
                <a:ea typeface="ＭＳ Ｐゴシック" pitchFamily="34" charset="-128"/>
              </a:endParaRPr>
            </a:p>
          </p:txBody>
        </p:sp>
      </p:grpSp>
      <p:sp>
        <p:nvSpPr>
          <p:cNvPr id="46379" name="Text Box 299"/>
          <p:cNvSpPr txBox="1">
            <a:spLocks noChangeArrowheads="1"/>
          </p:cNvSpPr>
          <p:nvPr/>
        </p:nvSpPr>
        <p:spPr bwMode="auto">
          <a:xfrm>
            <a:off x="6005263" y="5991727"/>
            <a:ext cx="606256" cy="369332"/>
          </a:xfrm>
          <a:prstGeom prst="rect">
            <a:avLst/>
          </a:prstGeom>
          <a:noFill/>
          <a:ln>
            <a:noFill/>
          </a:ln>
          <a:effectLst/>
          <a:extLst/>
        </p:spPr>
        <p:txBody>
          <a:bodyPr wrap="none">
            <a:spAutoFit/>
          </a:bodyPr>
          <a:lstStyle/>
          <a:p>
            <a:pPr eaLnBrk="0" hangingPunct="0">
              <a:defRPr/>
            </a:pPr>
            <a:r>
              <a:rPr lang="ru-RU" b="1" dirty="0">
                <a:latin typeface="+mn-lt"/>
                <a:ea typeface="MS PGothic" charset="0"/>
                <a:cs typeface="Arial" charset="0"/>
              </a:rPr>
              <a:t>10m</a:t>
            </a:r>
            <a:endParaRPr lang="ru-RU" dirty="0">
              <a:latin typeface="+mn-lt"/>
              <a:ea typeface="MS PGothic" charset="0"/>
              <a:cs typeface="Arial" charset="0"/>
            </a:endParaRPr>
          </a:p>
        </p:txBody>
      </p:sp>
      <p:sp>
        <p:nvSpPr>
          <p:cNvPr id="40176" name="Text Box 300"/>
          <p:cNvSpPr txBox="1">
            <a:spLocks noChangeArrowheads="1"/>
          </p:cNvSpPr>
          <p:nvPr/>
        </p:nvSpPr>
        <p:spPr bwMode="auto">
          <a:xfrm>
            <a:off x="1900990" y="6381250"/>
            <a:ext cx="394034" cy="4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spcBef>
                <a:spcPct val="50000"/>
              </a:spcBef>
            </a:pPr>
            <a:endParaRPr lang="en-US" altLang="x-none" sz="2274">
              <a:latin typeface="Times New Roman" charset="0"/>
            </a:endParaRPr>
          </a:p>
        </p:txBody>
      </p:sp>
      <p:sp>
        <p:nvSpPr>
          <p:cNvPr id="40177" name="Text Box 301"/>
          <p:cNvSpPr txBox="1">
            <a:spLocks noChangeArrowheads="1"/>
          </p:cNvSpPr>
          <p:nvPr/>
        </p:nvSpPr>
        <p:spPr bwMode="auto">
          <a:xfrm>
            <a:off x="8599572" y="6366210"/>
            <a:ext cx="184731" cy="4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endParaRPr lang="en-US" altLang="x-none" sz="2274">
              <a:latin typeface="Times New Roman" charset="0"/>
            </a:endParaRPr>
          </a:p>
        </p:txBody>
      </p:sp>
      <p:pic>
        <p:nvPicPr>
          <p:cNvPr id="40178" name="Picture 302" descr="Я-2001-189"/>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6999372" y="3015517"/>
            <a:ext cx="2009929" cy="160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79" name="Picture 303" descr="scans_133"/>
          <p:cNvPicPr>
            <a:picLocks noChangeAspect="1" noChangeArrowheads="1"/>
          </p:cNvPicPr>
          <p:nvPr/>
        </p:nvPicPr>
        <p:blipFill>
          <a:blip r:embed="rId4" cstate="screen">
            <a:lum bright="24000" contrast="6000"/>
            <a:extLst>
              <a:ext uri="{28A0092B-C50C-407E-A947-70E740481C1C}">
                <a14:useLocalDpi xmlns:a14="http://schemas.microsoft.com/office/drawing/2010/main"/>
              </a:ext>
            </a:extLst>
          </a:blip>
          <a:srcRect/>
          <a:stretch>
            <a:fillRect/>
          </a:stretch>
        </p:blipFill>
        <p:spPr bwMode="auto">
          <a:xfrm>
            <a:off x="4975584" y="2909288"/>
            <a:ext cx="1948312" cy="159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81" name="Text Box 305"/>
          <p:cNvSpPr txBox="1">
            <a:spLocks noChangeArrowheads="1"/>
          </p:cNvSpPr>
          <p:nvPr/>
        </p:nvSpPr>
        <p:spPr bwMode="auto">
          <a:xfrm>
            <a:off x="6856497" y="4371976"/>
            <a:ext cx="1473868" cy="4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spcBef>
                <a:spcPct val="50000"/>
              </a:spcBef>
            </a:pPr>
            <a:endParaRPr lang="en-US" altLang="x-none" sz="2274" b="1">
              <a:solidFill>
                <a:srgbClr val="FF0000"/>
              </a:solidFill>
              <a:latin typeface="Times New Roman" charset="0"/>
            </a:endParaRPr>
          </a:p>
        </p:txBody>
      </p:sp>
      <p:sp>
        <p:nvSpPr>
          <p:cNvPr id="40182" name="Text Box 306"/>
          <p:cNvSpPr txBox="1">
            <a:spLocks noChangeArrowheads="1"/>
          </p:cNvSpPr>
          <p:nvPr/>
        </p:nvSpPr>
        <p:spPr bwMode="auto">
          <a:xfrm>
            <a:off x="8240129" y="2591302"/>
            <a:ext cx="446672" cy="4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MS PGothic" charset="-128"/>
              </a:defRPr>
            </a:lvl1pPr>
            <a:lvl2pPr marL="742950" indent="-285750" eaLnBrk="0" hangingPunct="0">
              <a:defRPr sz="2400">
                <a:solidFill>
                  <a:schemeClr val="tx1"/>
                </a:solidFill>
                <a:latin typeface="Arial Unicode MS" charset="0"/>
                <a:ea typeface="MS PGothic" charset="-128"/>
              </a:defRPr>
            </a:lvl2pPr>
            <a:lvl3pPr marL="1143000" indent="-228600" eaLnBrk="0" hangingPunct="0">
              <a:defRPr sz="2400">
                <a:solidFill>
                  <a:schemeClr val="tx1"/>
                </a:solidFill>
                <a:latin typeface="Arial Unicode MS" charset="0"/>
                <a:ea typeface="MS PGothic" charset="-128"/>
              </a:defRPr>
            </a:lvl3pPr>
            <a:lvl4pPr marL="1600200" indent="-228600" eaLnBrk="0" hangingPunct="0">
              <a:defRPr sz="2400">
                <a:solidFill>
                  <a:schemeClr val="tx1"/>
                </a:solidFill>
                <a:latin typeface="Arial Unicode MS" charset="0"/>
                <a:ea typeface="MS PGothic" charset="-128"/>
              </a:defRPr>
            </a:lvl4pPr>
            <a:lvl5pPr marL="2057400" indent="-228600" eaLnBrk="0" hangingPunct="0">
              <a:defRPr sz="2400">
                <a:solidFill>
                  <a:schemeClr val="tx1"/>
                </a:solidFill>
                <a:latin typeface="Arial Unicode MS" charset="0"/>
                <a:ea typeface="MS PGothic" charset="-128"/>
              </a:defRPr>
            </a:lvl5pPr>
            <a:lvl6pPr marL="2514600" indent="-228600" eaLnBrk="0" fontAlgn="base" hangingPunct="0">
              <a:spcBef>
                <a:spcPct val="0"/>
              </a:spcBef>
              <a:spcAft>
                <a:spcPct val="0"/>
              </a:spcAft>
              <a:defRPr sz="2400">
                <a:solidFill>
                  <a:schemeClr val="tx1"/>
                </a:solidFill>
                <a:latin typeface="Arial Unicode MS" charset="0"/>
                <a:ea typeface="MS PGothic" charset="-128"/>
              </a:defRPr>
            </a:lvl6pPr>
            <a:lvl7pPr marL="2971800" indent="-228600" eaLnBrk="0" fontAlgn="base" hangingPunct="0">
              <a:spcBef>
                <a:spcPct val="0"/>
              </a:spcBef>
              <a:spcAft>
                <a:spcPct val="0"/>
              </a:spcAft>
              <a:defRPr sz="2400">
                <a:solidFill>
                  <a:schemeClr val="tx1"/>
                </a:solidFill>
                <a:latin typeface="Arial Unicode MS" charset="0"/>
                <a:ea typeface="MS PGothic" charset="-128"/>
              </a:defRPr>
            </a:lvl7pPr>
            <a:lvl8pPr marL="3429000" indent="-228600" eaLnBrk="0" fontAlgn="base" hangingPunct="0">
              <a:spcBef>
                <a:spcPct val="0"/>
              </a:spcBef>
              <a:spcAft>
                <a:spcPct val="0"/>
              </a:spcAft>
              <a:defRPr sz="2400">
                <a:solidFill>
                  <a:schemeClr val="tx1"/>
                </a:solidFill>
                <a:latin typeface="Arial Unicode MS" charset="0"/>
                <a:ea typeface="MS PGothic" charset="-128"/>
              </a:defRPr>
            </a:lvl8pPr>
            <a:lvl9pPr marL="3886200" indent="-228600" eaLnBrk="0" fontAlgn="base" hangingPunct="0">
              <a:spcBef>
                <a:spcPct val="0"/>
              </a:spcBef>
              <a:spcAft>
                <a:spcPct val="0"/>
              </a:spcAft>
              <a:defRPr sz="2400">
                <a:solidFill>
                  <a:schemeClr val="tx1"/>
                </a:solidFill>
                <a:latin typeface="Arial Unicode MS" charset="0"/>
                <a:ea typeface="MS PGothic" charset="-128"/>
              </a:defRPr>
            </a:lvl9pPr>
          </a:lstStyle>
          <a:p>
            <a:pPr>
              <a:spcBef>
                <a:spcPct val="50000"/>
              </a:spcBef>
            </a:pPr>
            <a:endParaRPr lang="en-US" altLang="x-none" sz="2274">
              <a:latin typeface="Times New Roman" charset="0"/>
            </a:endParaRPr>
          </a:p>
        </p:txBody>
      </p:sp>
      <p:sp>
        <p:nvSpPr>
          <p:cNvPr id="46388" name="Line 308"/>
          <p:cNvSpPr>
            <a:spLocks noChangeShapeType="1"/>
          </p:cNvSpPr>
          <p:nvPr/>
        </p:nvSpPr>
        <p:spPr bwMode="auto">
          <a:xfrm flipV="1">
            <a:off x="5117932" y="4660733"/>
            <a:ext cx="1858881" cy="855743"/>
          </a:xfrm>
          <a:prstGeom prst="line">
            <a:avLst/>
          </a:prstGeom>
          <a:noFill/>
          <a:ln w="41275">
            <a:solidFill>
              <a:srgbClr val="FF0000"/>
            </a:solidFill>
            <a:round/>
            <a:headEnd/>
            <a:tailEnd type="triangle" w="med" len="med"/>
          </a:ln>
          <a:effectLst/>
          <a:extLst/>
        </p:spPr>
        <p:txBody>
          <a:bodyPr wrap="none" anchor="ctr"/>
          <a:lstStyle/>
          <a:p>
            <a:pPr>
              <a:defRPr/>
            </a:pPr>
            <a:endParaRPr lang="en-US">
              <a:ea typeface="MS PGothic" charset="0"/>
            </a:endParaRPr>
          </a:p>
        </p:txBody>
      </p:sp>
      <p:pic>
        <p:nvPicPr>
          <p:cNvPr id="40185" name="Picture 309" descr="8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00926" y="4797593"/>
            <a:ext cx="1563251" cy="119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87" name="Picture 311" descr="Fauna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25127" y="3036035"/>
            <a:ext cx="2386765" cy="177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92" name="Line 312"/>
          <p:cNvSpPr>
            <a:spLocks noChangeShapeType="1"/>
          </p:cNvSpPr>
          <p:nvPr/>
        </p:nvSpPr>
        <p:spPr bwMode="auto">
          <a:xfrm flipH="1" flipV="1">
            <a:off x="3825180" y="4845282"/>
            <a:ext cx="609961" cy="1057712"/>
          </a:xfrm>
          <a:prstGeom prst="line">
            <a:avLst/>
          </a:prstGeom>
          <a:noFill/>
          <a:ln w="41275">
            <a:solidFill>
              <a:srgbClr val="FF0000"/>
            </a:solidFill>
            <a:round/>
            <a:headEnd/>
            <a:tailEnd type="triangle" w="med" len="med"/>
          </a:ln>
          <a:effectLst/>
          <a:extLst/>
        </p:spPr>
        <p:txBody>
          <a:bodyPr wrap="none" anchor="ctr"/>
          <a:lstStyle/>
          <a:p>
            <a:pPr>
              <a:defRPr/>
            </a:pPr>
            <a:endParaRPr lang="en-US">
              <a:ea typeface="MS PGothic" charset="0"/>
            </a:endParaRPr>
          </a:p>
        </p:txBody>
      </p:sp>
      <p:sp>
        <p:nvSpPr>
          <p:cNvPr id="46393" name="Line 313"/>
          <p:cNvSpPr>
            <a:spLocks noChangeShapeType="1"/>
          </p:cNvSpPr>
          <p:nvPr/>
        </p:nvSpPr>
        <p:spPr bwMode="auto">
          <a:xfrm flipV="1">
            <a:off x="4708859" y="4526881"/>
            <a:ext cx="696328" cy="989595"/>
          </a:xfrm>
          <a:prstGeom prst="line">
            <a:avLst/>
          </a:prstGeom>
          <a:noFill/>
          <a:ln w="41275">
            <a:solidFill>
              <a:srgbClr val="FF0000"/>
            </a:solidFill>
            <a:round/>
            <a:headEnd/>
            <a:tailEnd type="triangle" w="med" len="med"/>
          </a:ln>
          <a:effectLst/>
          <a:extLst/>
        </p:spPr>
        <p:txBody>
          <a:bodyPr wrap="none" anchor="ctr"/>
          <a:lstStyle/>
          <a:p>
            <a:pPr>
              <a:defRPr/>
            </a:pPr>
            <a:endParaRPr lang="en-US">
              <a:ea typeface="MS PGothic" charset="0"/>
            </a:endParaRPr>
          </a:p>
        </p:txBody>
      </p:sp>
      <p:sp>
        <p:nvSpPr>
          <p:cNvPr id="46394" name="Line 314"/>
          <p:cNvSpPr>
            <a:spLocks noChangeShapeType="1"/>
          </p:cNvSpPr>
          <p:nvPr/>
        </p:nvSpPr>
        <p:spPr bwMode="auto">
          <a:xfrm flipV="1">
            <a:off x="6104524" y="5317956"/>
            <a:ext cx="1233236" cy="151901"/>
          </a:xfrm>
          <a:prstGeom prst="line">
            <a:avLst/>
          </a:prstGeom>
          <a:noFill/>
          <a:ln w="31750">
            <a:solidFill>
              <a:srgbClr val="FF0000"/>
            </a:solidFill>
            <a:round/>
            <a:headEnd/>
            <a:tailEnd type="triangle" w="med" len="med"/>
          </a:ln>
          <a:effectLst/>
          <a:extLst/>
        </p:spPr>
        <p:txBody>
          <a:bodyPr wrap="none" anchor="ctr"/>
          <a:lstStyle/>
          <a:p>
            <a:pPr>
              <a:defRPr/>
            </a:pPr>
            <a:endParaRPr lang="en-US">
              <a:ea typeface="MS PGothic" charset="0"/>
            </a:endParaRPr>
          </a:p>
        </p:txBody>
      </p:sp>
      <p:pic>
        <p:nvPicPr>
          <p:cNvPr id="40193" name="Picture 2" descr="T1"/>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275056" y="4212666"/>
            <a:ext cx="1073818" cy="24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 name="Line 312"/>
          <p:cNvSpPr>
            <a:spLocks noChangeShapeType="1"/>
          </p:cNvSpPr>
          <p:nvPr/>
        </p:nvSpPr>
        <p:spPr bwMode="auto">
          <a:xfrm flipH="1" flipV="1">
            <a:off x="1433263" y="5733047"/>
            <a:ext cx="887329" cy="385011"/>
          </a:xfrm>
          <a:prstGeom prst="line">
            <a:avLst/>
          </a:prstGeom>
          <a:noFill/>
          <a:ln w="41275">
            <a:solidFill>
              <a:srgbClr val="FF0000"/>
            </a:solidFill>
            <a:round/>
            <a:headEnd/>
            <a:tailEnd type="triangle" w="med" len="med"/>
          </a:ln>
          <a:effectLst/>
          <a:extLst/>
        </p:spPr>
        <p:txBody>
          <a:bodyPr wrap="none" anchor="ctr"/>
          <a:lstStyle/>
          <a:p>
            <a:pPr>
              <a:defRPr/>
            </a:pPr>
            <a:endParaRPr lang="en-US">
              <a:ea typeface="MS PGothic" charset="0"/>
            </a:endParaRPr>
          </a:p>
        </p:txBody>
      </p:sp>
      <p:sp>
        <p:nvSpPr>
          <p:cNvPr id="323" name="Line 312"/>
          <p:cNvSpPr>
            <a:spLocks noChangeShapeType="1"/>
          </p:cNvSpPr>
          <p:nvPr/>
        </p:nvSpPr>
        <p:spPr bwMode="auto">
          <a:xfrm flipH="1" flipV="1">
            <a:off x="1673726" y="4197518"/>
            <a:ext cx="2080124" cy="2111541"/>
          </a:xfrm>
          <a:prstGeom prst="line">
            <a:avLst/>
          </a:prstGeom>
          <a:noFill/>
          <a:ln w="41275">
            <a:solidFill>
              <a:srgbClr val="FF0000"/>
            </a:solidFill>
            <a:round/>
            <a:headEnd/>
            <a:tailEnd type="triangle" w="med" len="med"/>
          </a:ln>
          <a:effectLst/>
          <a:extLst/>
        </p:spPr>
        <p:txBody>
          <a:bodyPr wrap="none" anchor="ctr"/>
          <a:lstStyle/>
          <a:p>
            <a:pPr>
              <a:defRPr/>
            </a:pPr>
            <a:endParaRPr lang="en-US">
              <a:ea typeface="MS PGothic" charset="0"/>
            </a:endParaRPr>
          </a:p>
        </p:txBody>
      </p:sp>
      <p:pic>
        <p:nvPicPr>
          <p:cNvPr id="324" name="Picture 3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1844" y="61930"/>
            <a:ext cx="6949267" cy="2725202"/>
          </a:xfrm>
          <a:prstGeom prst="rect">
            <a:avLst/>
          </a:prstGeom>
        </p:spPr>
      </p:pic>
      <p:pic>
        <p:nvPicPr>
          <p:cNvPr id="325" name="Picture 3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9215" y="371007"/>
            <a:ext cx="1265088" cy="2457228"/>
          </a:xfrm>
          <a:prstGeom prst="rect">
            <a:avLst/>
          </a:prstGeom>
        </p:spPr>
      </p:pic>
    </p:spTree>
    <p:extLst>
      <p:ext uri="{BB962C8B-B14F-4D97-AF65-F5344CB8AC3E}">
        <p14:creationId xmlns:p14="http://schemas.microsoft.com/office/powerpoint/2010/main" val="563398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Urals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2534" y="999068"/>
            <a:ext cx="3310163" cy="535093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4001" y="16933"/>
            <a:ext cx="8229600" cy="1143000"/>
          </a:xfrm>
        </p:spPr>
        <p:txBody>
          <a:bodyPr/>
          <a:lstStyle/>
          <a:p>
            <a:r>
              <a:rPr lang="en-US" dirty="0" smtClean="0"/>
              <a:t>New ore deposit framework</a:t>
            </a:r>
            <a:endParaRPr lang="en-US" dirty="0"/>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295" y="1329470"/>
            <a:ext cx="4127637" cy="48173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29410" y="6282472"/>
            <a:ext cx="2469522" cy="400110"/>
          </a:xfrm>
          <a:prstGeom prst="rect">
            <a:avLst/>
          </a:prstGeom>
          <a:noFill/>
        </p:spPr>
        <p:txBody>
          <a:bodyPr wrap="none" rtlCol="0">
            <a:spAutoFit/>
          </a:bodyPr>
          <a:lstStyle/>
          <a:p>
            <a:r>
              <a:rPr lang="en-US" sz="2000" dirty="0" smtClean="0">
                <a:latin typeface="+mn-lt"/>
              </a:rPr>
              <a:t>Herrington et al. 2005</a:t>
            </a:r>
            <a:endParaRPr lang="en-US" sz="2000" dirty="0">
              <a:latin typeface="+mn-lt"/>
            </a:endParaRPr>
          </a:p>
        </p:txBody>
      </p:sp>
    </p:spTree>
    <p:extLst>
      <p:ext uri="{BB962C8B-B14F-4D97-AF65-F5344CB8AC3E}">
        <p14:creationId xmlns:p14="http://schemas.microsoft.com/office/powerpoint/2010/main" val="449248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1143000"/>
          </a:xfrm>
        </p:spPr>
        <p:txBody>
          <a:bodyPr/>
          <a:lstStyle/>
          <a:p>
            <a:r>
              <a:rPr lang="en-US" dirty="0" smtClean="0"/>
              <a:t>Correlations across the Urals</a:t>
            </a:r>
            <a:endParaRPr lang="en-US" dirty="0"/>
          </a:p>
        </p:txBody>
      </p:sp>
      <p:graphicFrame>
        <p:nvGraphicFramePr>
          <p:cNvPr id="5" name="Object 1080"/>
          <p:cNvGraphicFramePr>
            <a:graphicFrameLocks noChangeAspect="1"/>
          </p:cNvGraphicFramePr>
          <p:nvPr>
            <p:extLst>
              <p:ext uri="{D42A27DB-BD31-4B8C-83A1-F6EECF244321}">
                <p14:modId xmlns:p14="http://schemas.microsoft.com/office/powerpoint/2010/main" val="865971005"/>
              </p:ext>
            </p:extLst>
          </p:nvPr>
        </p:nvGraphicFramePr>
        <p:xfrm>
          <a:off x="1044575" y="1106938"/>
          <a:ext cx="7269692" cy="5141668"/>
        </p:xfrm>
        <a:graphic>
          <a:graphicData uri="http://schemas.openxmlformats.org/presentationml/2006/ole">
            <mc:AlternateContent xmlns:mc="http://schemas.openxmlformats.org/markup-compatibility/2006">
              <mc:Choice xmlns:v="urn:schemas-microsoft-com:vml" Requires="v">
                <p:oleObj spid="_x0000_s1068" name="CorelPhotoPaint.Image.11" r:id="rId3" imgW="15672847" imgH="11085598" progId="CorelPhotoPaint.Image.11">
                  <p:embed/>
                </p:oleObj>
              </mc:Choice>
              <mc:Fallback>
                <p:oleObj name="CorelPhotoPaint.Image.11" r:id="rId3" imgW="15672847" imgH="1108559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1106938"/>
                        <a:ext cx="7269692" cy="5141668"/>
                      </a:xfrm>
                      <a:prstGeom prst="rect">
                        <a:avLst/>
                      </a:prstGeom>
                      <a:noFill/>
                      <a:ln w="12700">
                        <a:noFill/>
                        <a:miter lim="800000"/>
                        <a:headEnd/>
                        <a:tailEnd/>
                      </a:ln>
                      <a:effectLst/>
                    </p:spPr>
                  </p:pic>
                </p:oleObj>
              </mc:Fallback>
            </mc:AlternateContent>
          </a:graphicData>
        </a:graphic>
      </p:graphicFrame>
      <p:sp>
        <p:nvSpPr>
          <p:cNvPr id="6" name="TextBox 5"/>
          <p:cNvSpPr txBox="1"/>
          <p:nvPr/>
        </p:nvSpPr>
        <p:spPr>
          <a:xfrm>
            <a:off x="5929410" y="6282472"/>
            <a:ext cx="2469522" cy="400110"/>
          </a:xfrm>
          <a:prstGeom prst="rect">
            <a:avLst/>
          </a:prstGeom>
          <a:noFill/>
        </p:spPr>
        <p:txBody>
          <a:bodyPr wrap="none" rtlCol="0">
            <a:spAutoFit/>
          </a:bodyPr>
          <a:lstStyle/>
          <a:p>
            <a:r>
              <a:rPr lang="en-US" sz="2000" dirty="0" smtClean="0">
                <a:latin typeface="+mn-lt"/>
              </a:rPr>
              <a:t>Herrington et al. 2005</a:t>
            </a:r>
            <a:endParaRPr lang="en-US" sz="2000" dirty="0">
              <a:latin typeface="+mn-lt"/>
            </a:endParaRPr>
          </a:p>
        </p:txBody>
      </p:sp>
    </p:spTree>
    <p:extLst>
      <p:ext uri="{BB962C8B-B14F-4D97-AF65-F5344CB8AC3E}">
        <p14:creationId xmlns:p14="http://schemas.microsoft.com/office/powerpoint/2010/main" val="1069073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6490" y="767431"/>
            <a:ext cx="7242026" cy="38892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433" y="4656667"/>
            <a:ext cx="7638141" cy="1782233"/>
          </a:xfrm>
          <a:prstGeom prst="rect">
            <a:avLst/>
          </a:prstGeom>
        </p:spPr>
      </p:pic>
      <p:sp>
        <p:nvSpPr>
          <p:cNvPr id="4" name="Title 1"/>
          <p:cNvSpPr txBox="1">
            <a:spLocks/>
          </p:cNvSpPr>
          <p:nvPr/>
        </p:nvSpPr>
        <p:spPr>
          <a:xfrm>
            <a:off x="457200" y="71440"/>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smtClean="0"/>
              <a:t>23 years on </a:t>
            </a:r>
            <a:r>
              <a:rPr lang="mr-IN" dirty="0" smtClean="0"/>
              <a:t>–</a:t>
            </a:r>
            <a:r>
              <a:rPr lang="en-US" dirty="0" smtClean="0"/>
              <a:t> work continues..</a:t>
            </a:r>
            <a:endParaRPr lang="en-US" dirty="0"/>
          </a:p>
        </p:txBody>
      </p:sp>
    </p:spTree>
    <p:extLst>
      <p:ext uri="{BB962C8B-B14F-4D97-AF65-F5344CB8AC3E}">
        <p14:creationId xmlns:p14="http://schemas.microsoft.com/office/powerpoint/2010/main" val="33908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65"/>
          <a:stretch/>
        </p:blipFill>
        <p:spPr>
          <a:xfrm>
            <a:off x="3187374" y="1178982"/>
            <a:ext cx="2835000" cy="51435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33" y="1178982"/>
            <a:ext cx="3230524" cy="5143500"/>
          </a:xfrm>
          <a:prstGeom prst="rect">
            <a:avLst/>
          </a:prstGeom>
        </p:spPr>
      </p:pic>
      <p:sp>
        <p:nvSpPr>
          <p:cNvPr id="5" name="TextBox 4"/>
          <p:cNvSpPr txBox="1"/>
          <p:nvPr/>
        </p:nvSpPr>
        <p:spPr>
          <a:xfrm>
            <a:off x="6085825" y="1214440"/>
            <a:ext cx="2940043" cy="2246769"/>
          </a:xfrm>
          <a:prstGeom prst="rect">
            <a:avLst/>
          </a:prstGeom>
          <a:noFill/>
        </p:spPr>
        <p:txBody>
          <a:bodyPr wrap="square" rtlCol="0">
            <a:spAutoFit/>
          </a:bodyPr>
          <a:lstStyle/>
          <a:p>
            <a:r>
              <a:rPr lang="en-US" sz="2000" dirty="0" smtClean="0">
                <a:latin typeface="+mn-lt"/>
              </a:rPr>
              <a:t>A very </a:t>
            </a:r>
            <a:r>
              <a:rPr lang="en-US" sz="2000" dirty="0">
                <a:latin typeface="+mn-lt"/>
              </a:rPr>
              <a:t>big thanks to our Russian colleagues from the Institute of Mineralogy in </a:t>
            </a:r>
            <a:r>
              <a:rPr lang="en-US" sz="2000" dirty="0" err="1">
                <a:latin typeface="+mn-lt"/>
              </a:rPr>
              <a:t>Miass</a:t>
            </a:r>
            <a:r>
              <a:rPr lang="en-US" sz="2000" dirty="0">
                <a:latin typeface="+mn-lt"/>
              </a:rPr>
              <a:t> </a:t>
            </a:r>
            <a:r>
              <a:rPr lang="en-US" sz="2000" dirty="0" smtClean="0">
                <a:latin typeface="+mn-lt"/>
              </a:rPr>
              <a:t>and RAS Ufa not </a:t>
            </a:r>
            <a:r>
              <a:rPr lang="en-US" sz="2000" dirty="0">
                <a:latin typeface="+mn-lt"/>
              </a:rPr>
              <a:t>here today </a:t>
            </a:r>
          </a:p>
          <a:p>
            <a:endParaRPr lang="en-US" sz="2000" dirty="0">
              <a:latin typeface="+mn-lt"/>
            </a:endParaRPr>
          </a:p>
          <a:p>
            <a:endParaRPr lang="en-US" sz="2000" dirty="0">
              <a:latin typeface="+mn-lt"/>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72690" y="3510622"/>
            <a:ext cx="1174479" cy="1007774"/>
          </a:xfrm>
          <a:prstGeom prst="rect">
            <a:avLst/>
          </a:prstGeom>
        </p:spPr>
      </p:pic>
      <p:pic>
        <p:nvPicPr>
          <p:cNvPr id="7" name="Picture 6"/>
          <p:cNvPicPr>
            <a:picLocks noChangeAspect="1"/>
          </p:cNvPicPr>
          <p:nvPr/>
        </p:nvPicPr>
        <p:blipFill>
          <a:blip r:embed="rId5"/>
          <a:stretch>
            <a:fillRect/>
          </a:stretch>
        </p:blipFill>
        <p:spPr>
          <a:xfrm>
            <a:off x="6229631" y="5094763"/>
            <a:ext cx="1221651" cy="122165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12530" y="4890575"/>
            <a:ext cx="1117706" cy="1422535"/>
          </a:xfrm>
          <a:prstGeom prst="rect">
            <a:avLst/>
          </a:prstGeom>
        </p:spPr>
      </p:pic>
      <p:sp>
        <p:nvSpPr>
          <p:cNvPr id="9" name="TextBox 8"/>
          <p:cNvSpPr txBox="1"/>
          <p:nvPr/>
        </p:nvSpPr>
        <p:spPr>
          <a:xfrm>
            <a:off x="6149562" y="3078768"/>
            <a:ext cx="1813402" cy="2308324"/>
          </a:xfrm>
          <a:prstGeom prst="rect">
            <a:avLst/>
          </a:prstGeom>
          <a:noFill/>
        </p:spPr>
        <p:txBody>
          <a:bodyPr wrap="square" rtlCol="0">
            <a:spAutoFit/>
          </a:bodyPr>
          <a:lstStyle/>
          <a:p>
            <a:r>
              <a:rPr lang="en-US" dirty="0" smtClean="0">
                <a:latin typeface="Calibri" charset="0"/>
                <a:ea typeface="Calibri" charset="0"/>
                <a:cs typeface="Calibri" charset="0"/>
              </a:rPr>
              <a:t>Victor </a:t>
            </a:r>
            <a:r>
              <a:rPr lang="en-US" dirty="0" err="1" smtClean="0">
                <a:latin typeface="Calibri" charset="0"/>
                <a:ea typeface="Calibri" charset="0"/>
                <a:cs typeface="Calibri" charset="0"/>
              </a:rPr>
              <a:t>Puchkov</a:t>
            </a:r>
            <a:r>
              <a:rPr lang="en-US" dirty="0" smtClean="0">
                <a:latin typeface="Calibri" charset="0"/>
                <a:ea typeface="Calibri" charset="0"/>
                <a:cs typeface="Calibri" charset="0"/>
              </a:rPr>
              <a:t>, Ufa; </a:t>
            </a:r>
          </a:p>
          <a:p>
            <a:r>
              <a:rPr lang="en-US" dirty="0" smtClean="0">
                <a:latin typeface="Calibri" charset="0"/>
                <a:ea typeface="Calibri" charset="0"/>
                <a:cs typeface="Calibri" charset="0"/>
              </a:rPr>
              <a:t>Elena </a:t>
            </a:r>
            <a:r>
              <a:rPr lang="en-US" dirty="0" err="1" smtClean="0">
                <a:latin typeface="Calibri" charset="0"/>
                <a:ea typeface="Calibri" charset="0"/>
                <a:cs typeface="Calibri" charset="0"/>
              </a:rPr>
              <a:t>Belogub</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Miass</a:t>
            </a:r>
            <a:r>
              <a:rPr lang="en-US" dirty="0" smtClean="0">
                <a:latin typeface="Calibri" charset="0"/>
                <a:ea typeface="Calibri" charset="0"/>
                <a:cs typeface="Calibri" charset="0"/>
              </a:rPr>
              <a:t>; </a:t>
            </a:r>
          </a:p>
          <a:p>
            <a:r>
              <a:rPr lang="en-US" dirty="0" smtClean="0">
                <a:latin typeface="Calibri" charset="0"/>
                <a:ea typeface="Calibri" charset="0"/>
                <a:cs typeface="Calibri" charset="0"/>
              </a:rPr>
              <a:t>Svetlana </a:t>
            </a:r>
            <a:r>
              <a:rPr lang="en-US" dirty="0" err="1" smtClean="0">
                <a:latin typeface="Calibri" charset="0"/>
                <a:ea typeface="Calibri" charset="0"/>
                <a:cs typeface="Calibri" charset="0"/>
              </a:rPr>
              <a:t>Tesalina</a:t>
            </a:r>
            <a:r>
              <a:rPr lang="en-US" dirty="0" smtClean="0">
                <a:latin typeface="Calibri" charset="0"/>
                <a:ea typeface="Calibri" charset="0"/>
                <a:cs typeface="Calibri" charset="0"/>
              </a:rPr>
              <a:t>, Australia</a:t>
            </a:r>
          </a:p>
          <a:p>
            <a:endParaRPr lang="en-US" dirty="0">
              <a:latin typeface="Calibri" charset="0"/>
              <a:ea typeface="Calibri" charset="0"/>
              <a:cs typeface="Calibri" charset="0"/>
            </a:endParaRPr>
          </a:p>
        </p:txBody>
      </p:sp>
      <p:sp>
        <p:nvSpPr>
          <p:cNvPr id="10" name="Title 1"/>
          <p:cNvSpPr txBox="1">
            <a:spLocks/>
          </p:cNvSpPr>
          <p:nvPr/>
        </p:nvSpPr>
        <p:spPr>
          <a:xfrm>
            <a:off x="457200" y="71440"/>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smtClean="0"/>
              <a:t>Important collaborations</a:t>
            </a:r>
            <a:endParaRPr lang="en-US" dirty="0"/>
          </a:p>
        </p:txBody>
      </p:sp>
      <p:sp>
        <p:nvSpPr>
          <p:cNvPr id="2" name="Rectangle 1"/>
          <p:cNvSpPr/>
          <p:nvPr/>
        </p:nvSpPr>
        <p:spPr>
          <a:xfrm>
            <a:off x="419145" y="5919941"/>
            <a:ext cx="2544671" cy="369332"/>
          </a:xfrm>
          <a:prstGeom prst="rect">
            <a:avLst/>
          </a:prstGeom>
        </p:spPr>
        <p:txBody>
          <a:bodyPr wrap="none">
            <a:spAutoFit/>
          </a:bodyPr>
          <a:lstStyle/>
          <a:p>
            <a:r>
              <a:rPr lang="en-US" dirty="0" err="1" smtClean="0">
                <a:solidFill>
                  <a:schemeClr val="bg1"/>
                </a:solidFill>
              </a:rPr>
              <a:t>Valeriy</a:t>
            </a:r>
            <a:r>
              <a:rPr lang="en-US" dirty="0" smtClean="0">
                <a:solidFill>
                  <a:schemeClr val="bg1"/>
                </a:solidFill>
              </a:rPr>
              <a:t> </a:t>
            </a:r>
            <a:r>
              <a:rPr lang="en-US" dirty="0">
                <a:solidFill>
                  <a:schemeClr val="bg1"/>
                </a:solidFill>
              </a:rPr>
              <a:t>V. </a:t>
            </a:r>
            <a:r>
              <a:rPr lang="en-US" dirty="0" err="1">
                <a:solidFill>
                  <a:schemeClr val="bg1"/>
                </a:solidFill>
              </a:rPr>
              <a:t>Maslennikov</a:t>
            </a:r>
            <a:r>
              <a:rPr lang="en-US" dirty="0">
                <a:solidFill>
                  <a:schemeClr val="bg1"/>
                </a:solidFill>
              </a:rPr>
              <a:t> </a:t>
            </a:r>
          </a:p>
        </p:txBody>
      </p:sp>
      <p:sp>
        <p:nvSpPr>
          <p:cNvPr id="11" name="Rectangle 10"/>
          <p:cNvSpPr/>
          <p:nvPr/>
        </p:nvSpPr>
        <p:spPr>
          <a:xfrm>
            <a:off x="3770826" y="5919941"/>
            <a:ext cx="1839414" cy="369332"/>
          </a:xfrm>
          <a:prstGeom prst="rect">
            <a:avLst/>
          </a:prstGeom>
        </p:spPr>
        <p:txBody>
          <a:bodyPr wrap="none">
            <a:spAutoFit/>
          </a:bodyPr>
          <a:lstStyle/>
          <a:p>
            <a:r>
              <a:rPr lang="en-US" dirty="0" smtClean="0">
                <a:solidFill>
                  <a:schemeClr val="bg1"/>
                </a:solidFill>
              </a:rPr>
              <a:t>Victor </a:t>
            </a:r>
            <a:r>
              <a:rPr lang="en-US" dirty="0">
                <a:solidFill>
                  <a:schemeClr val="bg1"/>
                </a:solidFill>
              </a:rPr>
              <a:t>V. </a:t>
            </a:r>
            <a:r>
              <a:rPr lang="en-US" dirty="0" err="1">
                <a:solidFill>
                  <a:schemeClr val="bg1"/>
                </a:solidFill>
              </a:rPr>
              <a:t>Zaykov</a:t>
            </a:r>
            <a:endParaRPr lang="en-US" dirty="0">
              <a:solidFill>
                <a:schemeClr val="bg1"/>
              </a:solidFill>
            </a:endParaRPr>
          </a:p>
        </p:txBody>
      </p:sp>
    </p:spTree>
    <p:extLst>
      <p:ext uri="{BB962C8B-B14F-4D97-AF65-F5344CB8AC3E}">
        <p14:creationId xmlns:p14="http://schemas.microsoft.com/office/powerpoint/2010/main" val="2065602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9000" contrast="17000"/>
                    </a14:imgEffect>
                  </a14:imgLayer>
                </a14:imgProps>
              </a:ext>
              <a:ext uri="{28A0092B-C50C-407E-A947-70E740481C1C}">
                <a14:useLocalDpi xmlns:a14="http://schemas.microsoft.com/office/drawing/2010/main"/>
              </a:ext>
            </a:extLst>
          </a:blip>
          <a:srcRect t="10499" r="5377" b="5511"/>
          <a:stretch/>
        </p:blipFill>
        <p:spPr>
          <a:xfrm>
            <a:off x="1760381" y="1089868"/>
            <a:ext cx="5619750" cy="4087091"/>
          </a:xfrm>
          <a:prstGeom prst="rect">
            <a:avLst/>
          </a:prstGeom>
        </p:spPr>
      </p:pic>
      <p:sp>
        <p:nvSpPr>
          <p:cNvPr id="5" name="TextBox 4"/>
          <p:cNvSpPr txBox="1"/>
          <p:nvPr/>
        </p:nvSpPr>
        <p:spPr>
          <a:xfrm>
            <a:off x="521447" y="5363226"/>
            <a:ext cx="8080688" cy="1323439"/>
          </a:xfrm>
          <a:prstGeom prst="rect">
            <a:avLst/>
          </a:prstGeom>
          <a:noFill/>
        </p:spPr>
        <p:txBody>
          <a:bodyPr wrap="square" rtlCol="0">
            <a:spAutoFit/>
          </a:bodyPr>
          <a:lstStyle/>
          <a:p>
            <a:r>
              <a:rPr lang="en-US" sz="2000" i="1" dirty="0" smtClean="0">
                <a:latin typeface="+mn-lt"/>
              </a:rPr>
              <a:t>Important supporters of our Urals expeditions:</a:t>
            </a:r>
          </a:p>
          <a:p>
            <a:pPr marL="285750" indent="-285750">
              <a:buFont typeface="Arial" charset="0"/>
              <a:buChar char="•"/>
            </a:pPr>
            <a:r>
              <a:rPr lang="en-US" sz="2000" dirty="0" err="1" smtClean="0">
                <a:latin typeface="+mn-lt"/>
              </a:rPr>
              <a:t>Bortnikov</a:t>
            </a:r>
            <a:r>
              <a:rPr lang="en-US" sz="2000" dirty="0" smtClean="0">
                <a:latin typeface="+mn-lt"/>
              </a:rPr>
              <a:t>, Nikolay S. </a:t>
            </a:r>
            <a:r>
              <a:rPr lang="mr-IN" sz="2000" dirty="0" smtClean="0">
                <a:latin typeface="+mn-lt"/>
              </a:rPr>
              <a:t>–</a:t>
            </a:r>
            <a:r>
              <a:rPr lang="en-US" sz="2000" dirty="0" smtClean="0">
                <a:latin typeface="+mn-lt"/>
              </a:rPr>
              <a:t> Academician of RAS</a:t>
            </a:r>
          </a:p>
          <a:p>
            <a:pPr marL="285750" indent="-285750">
              <a:buFont typeface="Arial" charset="0"/>
              <a:buChar char="•"/>
            </a:pPr>
            <a:r>
              <a:rPr lang="en-US" sz="2000" dirty="0" err="1" smtClean="0">
                <a:latin typeface="+mn-lt"/>
              </a:rPr>
              <a:t>Anfilogov</a:t>
            </a:r>
            <a:r>
              <a:rPr lang="en-US" sz="2000" dirty="0" smtClean="0">
                <a:latin typeface="+mn-lt"/>
              </a:rPr>
              <a:t>, </a:t>
            </a:r>
            <a:r>
              <a:rPr lang="en-US" sz="2000" dirty="0" err="1" smtClean="0">
                <a:latin typeface="+mn-lt"/>
              </a:rPr>
              <a:t>Vsevolod</a:t>
            </a:r>
            <a:r>
              <a:rPr lang="en-US" sz="2000" dirty="0" smtClean="0">
                <a:latin typeface="+mn-lt"/>
              </a:rPr>
              <a:t> </a:t>
            </a:r>
            <a:r>
              <a:rPr lang="en-US" sz="2000" dirty="0">
                <a:latin typeface="+mn-lt"/>
              </a:rPr>
              <a:t>N. – Corresponding member of RAS, IM UB </a:t>
            </a:r>
            <a:r>
              <a:rPr lang="en-US" sz="2000" dirty="0" smtClean="0">
                <a:latin typeface="+mn-lt"/>
              </a:rPr>
              <a:t>RAS </a:t>
            </a:r>
          </a:p>
          <a:p>
            <a:pPr marL="285750" indent="-285750">
              <a:buFont typeface="Arial" charset="0"/>
              <a:buChar char="•"/>
            </a:pPr>
            <a:r>
              <a:rPr lang="en-US" sz="2000" dirty="0" err="1" smtClean="0">
                <a:latin typeface="+mn-lt"/>
              </a:rPr>
              <a:t>Koroteev</a:t>
            </a:r>
            <a:r>
              <a:rPr lang="en-US" sz="2000" dirty="0">
                <a:latin typeface="+mn-lt"/>
              </a:rPr>
              <a:t> </a:t>
            </a:r>
            <a:r>
              <a:rPr lang="en-US" sz="2000" dirty="0" smtClean="0">
                <a:latin typeface="+mn-lt"/>
              </a:rPr>
              <a:t> Viktor A. - Academician </a:t>
            </a:r>
            <a:r>
              <a:rPr lang="en-US" sz="2000" dirty="0">
                <a:latin typeface="+mn-lt"/>
              </a:rPr>
              <a:t>of </a:t>
            </a:r>
            <a:r>
              <a:rPr lang="en-US" sz="2000" dirty="0" smtClean="0">
                <a:latin typeface="+mn-lt"/>
              </a:rPr>
              <a:t>RAS</a:t>
            </a:r>
          </a:p>
        </p:txBody>
      </p:sp>
      <p:sp>
        <p:nvSpPr>
          <p:cNvPr id="4" name="Title 1"/>
          <p:cNvSpPr txBox="1">
            <a:spLocks/>
          </p:cNvSpPr>
          <p:nvPr/>
        </p:nvSpPr>
        <p:spPr>
          <a:xfrm>
            <a:off x="457200" y="71440"/>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smtClean="0"/>
              <a:t>Important supporters</a:t>
            </a:r>
            <a:endParaRPr lang="en-US" dirty="0"/>
          </a:p>
        </p:txBody>
      </p:sp>
    </p:spTree>
    <p:extLst>
      <p:ext uri="{BB962C8B-B14F-4D97-AF65-F5344CB8AC3E}">
        <p14:creationId xmlns:p14="http://schemas.microsoft.com/office/powerpoint/2010/main" val="367605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Sir Roderick </a:t>
            </a:r>
            <a:r>
              <a:rPr lang="en-US" dirty="0" err="1" smtClean="0"/>
              <a:t>Impey</a:t>
            </a:r>
            <a:r>
              <a:rPr lang="en-US" dirty="0"/>
              <a:t> Murchison</a:t>
            </a:r>
            <a:br>
              <a:rPr lang="en-US" dirty="0"/>
            </a:br>
            <a:r>
              <a:rPr lang="en-US" sz="2400" dirty="0"/>
              <a:t>KCB DCL FRS FRSE FLS PRGS PBA MRIA</a:t>
            </a:r>
          </a:p>
        </p:txBody>
      </p:sp>
      <p:sp>
        <p:nvSpPr>
          <p:cNvPr id="3" name="Content Placeholder 2"/>
          <p:cNvSpPr>
            <a:spLocks noGrp="1"/>
          </p:cNvSpPr>
          <p:nvPr>
            <p:ph idx="1"/>
          </p:nvPr>
        </p:nvSpPr>
        <p:spPr>
          <a:xfrm>
            <a:off x="685801" y="1649946"/>
            <a:ext cx="4919132" cy="4683126"/>
          </a:xfrm>
        </p:spPr>
        <p:txBody>
          <a:bodyPr>
            <a:normAutofit/>
          </a:bodyPr>
          <a:lstStyle/>
          <a:p>
            <a:r>
              <a:rPr lang="en-US" sz="2000" dirty="0" smtClean="0"/>
              <a:t>He was elected a Member of the Geological Society on 3 December 1824 twice serving as President between 1831-1833 and 1841-1843</a:t>
            </a:r>
          </a:p>
          <a:p>
            <a:r>
              <a:rPr lang="en-US" sz="2000" dirty="0" smtClean="0"/>
              <a:t>He was knighted in 1846</a:t>
            </a:r>
          </a:p>
          <a:p>
            <a:r>
              <a:rPr lang="en-US" sz="2000" dirty="0" smtClean="0"/>
              <a:t>He was awarded the Geological Society’s highest award, the Wollaston Medal in 1864 and through his bequest established the Murchison Medal and Murchison Fund</a:t>
            </a:r>
          </a:p>
          <a:p>
            <a:r>
              <a:rPr lang="en-US" sz="2000" dirty="0" smtClean="0"/>
              <a:t>Died in 1871 and was buried in West </a:t>
            </a:r>
            <a:r>
              <a:rPr lang="en-US" sz="2000" dirty="0" err="1" smtClean="0"/>
              <a:t>Brompton</a:t>
            </a:r>
            <a:r>
              <a:rPr lang="en-US" sz="2000" dirty="0" smtClean="0"/>
              <a:t> Cemetery, London close to the Natural History Museum</a:t>
            </a:r>
          </a:p>
          <a:p>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9553" y="4368802"/>
            <a:ext cx="2460985" cy="1845739"/>
          </a:xfrm>
          <a:prstGeom prst="rect">
            <a:avLst/>
          </a:prstGeom>
        </p:spPr>
      </p:pic>
      <p:pic>
        <p:nvPicPr>
          <p:cNvPr id="6" name="Picture 5"/>
          <p:cNvPicPr>
            <a:picLocks noChangeAspect="1"/>
          </p:cNvPicPr>
          <p:nvPr/>
        </p:nvPicPr>
        <p:blipFill>
          <a:blip r:embed="rId3"/>
          <a:stretch>
            <a:fillRect/>
          </a:stretch>
        </p:blipFill>
        <p:spPr>
          <a:xfrm>
            <a:off x="6022620" y="1599142"/>
            <a:ext cx="2500943" cy="2583391"/>
          </a:xfrm>
          <a:prstGeom prst="rect">
            <a:avLst/>
          </a:prstGeom>
        </p:spPr>
      </p:pic>
    </p:spTree>
    <p:extLst>
      <p:ext uri="{BB962C8B-B14F-4D97-AF65-F5344CB8AC3E}">
        <p14:creationId xmlns:p14="http://schemas.microsoft.com/office/powerpoint/2010/main" val="334604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man of great ambition..</a:t>
            </a:r>
            <a:endParaRPr lang="en-US" dirty="0"/>
          </a:p>
        </p:txBody>
      </p:sp>
      <p:sp>
        <p:nvSpPr>
          <p:cNvPr id="3" name="Content Placeholder 2"/>
          <p:cNvSpPr>
            <a:spLocks noGrp="1"/>
          </p:cNvSpPr>
          <p:nvPr>
            <p:ph idx="1"/>
          </p:nvPr>
        </p:nvSpPr>
        <p:spPr>
          <a:xfrm>
            <a:off x="457200" y="1634067"/>
            <a:ext cx="8229600" cy="4525963"/>
          </a:xfrm>
        </p:spPr>
        <p:txBody>
          <a:bodyPr>
            <a:noAutofit/>
          </a:bodyPr>
          <a:lstStyle/>
          <a:p>
            <a:r>
              <a:rPr lang="en-US" sz="2000" dirty="0" smtClean="0"/>
              <a:t>He served as Foreign Secretary of the Geological </a:t>
            </a:r>
            <a:r>
              <a:rPr lang="en-US" sz="2000" dirty="0"/>
              <a:t>Society </a:t>
            </a:r>
            <a:r>
              <a:rPr lang="en-US" sz="2000" dirty="0" smtClean="0"/>
              <a:t>in 1828</a:t>
            </a:r>
          </a:p>
          <a:p>
            <a:r>
              <a:rPr lang="en-US" sz="2000" dirty="0" smtClean="0"/>
              <a:t>For </a:t>
            </a:r>
            <a:r>
              <a:rPr lang="en-US" sz="2000" dirty="0"/>
              <a:t>many years he was on the council of the Royal Society, also he was a trustee of the British </a:t>
            </a:r>
            <a:r>
              <a:rPr lang="en-US" sz="2000" dirty="0" smtClean="0"/>
              <a:t>Museum</a:t>
            </a:r>
          </a:p>
          <a:p>
            <a:r>
              <a:rPr lang="en-US" sz="2000" dirty="0" smtClean="0"/>
              <a:t>He </a:t>
            </a:r>
            <a:r>
              <a:rPr lang="en-US" sz="2000" dirty="0"/>
              <a:t>was a founding member of the </a:t>
            </a:r>
            <a:r>
              <a:rPr lang="en-US" sz="2000" dirty="0" err="1"/>
              <a:t>Athanaeum</a:t>
            </a:r>
            <a:r>
              <a:rPr lang="en-US" sz="2000" dirty="0"/>
              <a:t> Club, the Royal Geographical Society and the British Association for the Advancement of </a:t>
            </a:r>
            <a:r>
              <a:rPr lang="en-US" sz="2000" dirty="0" smtClean="0"/>
              <a:t>Science</a:t>
            </a:r>
          </a:p>
          <a:p>
            <a:r>
              <a:rPr lang="en-US" sz="2000" dirty="0" smtClean="0"/>
              <a:t>These </a:t>
            </a:r>
            <a:r>
              <a:rPr lang="en-US" sz="2000" dirty="0"/>
              <a:t>societies played a major role in directing scientific work, at a time when government involvement did not go far beyond naval mapping and some surveying for strategic materials during times of </a:t>
            </a:r>
            <a:r>
              <a:rPr lang="en-US" sz="2000" dirty="0" smtClean="0"/>
              <a:t>war</a:t>
            </a:r>
          </a:p>
          <a:p>
            <a:r>
              <a:rPr lang="en-US" sz="2000" dirty="0" smtClean="0"/>
              <a:t>Murchison’s main geological achievement lay in determining the order of the older </a:t>
            </a:r>
            <a:r>
              <a:rPr lang="en-US" sz="2000" dirty="0" err="1" smtClean="0"/>
              <a:t>Palaeozoic</a:t>
            </a:r>
            <a:r>
              <a:rPr lang="en-US" sz="2000" dirty="0" smtClean="0"/>
              <a:t> rocks, which he described in his first book on the subject, ‘Silurian System’ (1839)</a:t>
            </a:r>
          </a:p>
          <a:p>
            <a:r>
              <a:rPr lang="en-US" sz="2000" dirty="0" smtClean="0"/>
              <a:t>He also went on the name the ‘Permian System’ in late 1841 after his expeditions to Russia</a:t>
            </a:r>
          </a:p>
        </p:txBody>
      </p:sp>
    </p:spTree>
    <p:extLst>
      <p:ext uri="{BB962C8B-B14F-4D97-AF65-F5344CB8AC3E}">
        <p14:creationId xmlns:p14="http://schemas.microsoft.com/office/powerpoint/2010/main" val="1768320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man of influence</a:t>
            </a:r>
            <a:endParaRPr lang="en-US" dirty="0"/>
          </a:p>
        </p:txBody>
      </p:sp>
      <p:sp>
        <p:nvSpPr>
          <p:cNvPr id="3" name="Content Placeholder 2"/>
          <p:cNvSpPr>
            <a:spLocks noGrp="1"/>
          </p:cNvSpPr>
          <p:nvPr>
            <p:ph idx="1"/>
          </p:nvPr>
        </p:nvSpPr>
        <p:spPr>
          <a:xfrm>
            <a:off x="364066" y="1244600"/>
            <a:ext cx="8415867" cy="5088467"/>
          </a:xfrm>
        </p:spPr>
        <p:txBody>
          <a:bodyPr>
            <a:noAutofit/>
          </a:bodyPr>
          <a:lstStyle/>
          <a:p>
            <a:r>
              <a:rPr lang="en-US" sz="2000" dirty="0" smtClean="0"/>
              <a:t>He became an effective advocate for science to an Imperial British government</a:t>
            </a:r>
          </a:p>
          <a:p>
            <a:r>
              <a:rPr lang="en-US" sz="2000" dirty="0" smtClean="0"/>
              <a:t>Supported free </a:t>
            </a:r>
            <a:r>
              <a:rPr lang="en-US" sz="2000" dirty="0"/>
              <a:t>trade </a:t>
            </a:r>
            <a:r>
              <a:rPr lang="en-US" sz="2000" dirty="0" smtClean="0"/>
              <a:t>and peaceful international relations, opposed ‘military adventure’ like the Crimean war</a:t>
            </a:r>
          </a:p>
          <a:p>
            <a:r>
              <a:rPr lang="en-US" sz="2000" dirty="0" smtClean="0"/>
              <a:t>Although a typical Victorian gentleman, he encouraged the </a:t>
            </a:r>
            <a:r>
              <a:rPr lang="en-US" sz="2000" dirty="0"/>
              <a:t>full participation and recognition of women in </a:t>
            </a:r>
            <a:r>
              <a:rPr lang="en-US" sz="2000" dirty="0" smtClean="0"/>
              <a:t>scientific societies</a:t>
            </a:r>
          </a:p>
          <a:p>
            <a:r>
              <a:rPr lang="en-US" sz="2000" dirty="0" smtClean="0"/>
              <a:t>He was a founding father of geological science and geographical exploration becoming president of the Royal Geographical Society and Director-General of the Geological Survey in addition he became Director of the School of Mines in London</a:t>
            </a:r>
          </a:p>
          <a:p>
            <a:r>
              <a:rPr lang="en-US" sz="2000" dirty="0" smtClean="0"/>
              <a:t>He was a patriot but a real European scientist who believed that science transcended national boundaries</a:t>
            </a:r>
          </a:p>
          <a:p>
            <a:r>
              <a:rPr lang="en-US" sz="2000" dirty="0" smtClean="0"/>
              <a:t>He linked geology with geography and his most famous quote is: </a:t>
            </a:r>
            <a:r>
              <a:rPr lang="en-US" sz="2000" b="1" i="1" dirty="0" smtClean="0"/>
              <a:t>‘physical geography and geology are inseparable scientific twins’</a:t>
            </a:r>
          </a:p>
          <a:p>
            <a:endParaRPr lang="en-US" sz="2000" dirty="0"/>
          </a:p>
        </p:txBody>
      </p:sp>
    </p:spTree>
    <p:extLst>
      <p:ext uri="{BB962C8B-B14F-4D97-AF65-F5344CB8AC3E}">
        <p14:creationId xmlns:p14="http://schemas.microsoft.com/office/powerpoint/2010/main" val="1144032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man of science</a:t>
            </a:r>
            <a:endParaRPr lang="en-US" dirty="0"/>
          </a:p>
        </p:txBody>
      </p:sp>
      <p:sp>
        <p:nvSpPr>
          <p:cNvPr id="3" name="Content Placeholder 2"/>
          <p:cNvSpPr>
            <a:spLocks noGrp="1"/>
          </p:cNvSpPr>
          <p:nvPr>
            <p:ph idx="1"/>
          </p:nvPr>
        </p:nvSpPr>
        <p:spPr>
          <a:xfrm>
            <a:off x="628650" y="1671638"/>
            <a:ext cx="7886700" cy="3441773"/>
          </a:xfrm>
        </p:spPr>
        <p:txBody>
          <a:bodyPr>
            <a:noAutofit/>
          </a:bodyPr>
          <a:lstStyle/>
          <a:p>
            <a:pPr fontAlgn="base"/>
            <a:r>
              <a:rPr lang="en-US" sz="2000" dirty="0"/>
              <a:t>By the year 1839 Murchison had mapped and described the four groups that made up his Silurian System, defining each on the basis of fossils he had collected during five years fieldwork in South Wales and the </a:t>
            </a:r>
            <a:r>
              <a:rPr lang="en-US" sz="2000" dirty="0" smtClean="0"/>
              <a:t>Borders</a:t>
            </a:r>
          </a:p>
          <a:p>
            <a:pPr fontAlgn="base"/>
            <a:r>
              <a:rPr lang="en-US" sz="2000" dirty="0" smtClean="0"/>
              <a:t>Murchison </a:t>
            </a:r>
            <a:r>
              <a:rPr lang="en-US" sz="2000" dirty="0"/>
              <a:t>extended his Silurian terminology into </a:t>
            </a:r>
            <a:r>
              <a:rPr lang="en-US" sz="2000" dirty="0" smtClean="0"/>
              <a:t>his friend Adam Sedgwick's domain</a:t>
            </a:r>
            <a:r>
              <a:rPr lang="en-US" sz="2000" dirty="0"/>
              <a:t> </a:t>
            </a:r>
            <a:r>
              <a:rPr lang="en-US" sz="2000" dirty="0" smtClean="0"/>
              <a:t>of the Cambrian and this caused a big scientific argument</a:t>
            </a:r>
            <a:endParaRPr lang="en-US" sz="2000" dirty="0"/>
          </a:p>
          <a:p>
            <a:pPr fontAlgn="base"/>
            <a:r>
              <a:rPr lang="en-US" sz="2000" dirty="0" smtClean="0"/>
              <a:t>The dispute over these two Systems continued after the deaths of the two </a:t>
            </a:r>
            <a:r>
              <a:rPr lang="en-US" sz="2000" dirty="0"/>
              <a:t>chief </a:t>
            </a:r>
            <a:r>
              <a:rPr lang="en-US" sz="2000" dirty="0" smtClean="0"/>
              <a:t>contestants</a:t>
            </a:r>
          </a:p>
          <a:p>
            <a:pPr fontAlgn="base"/>
            <a:r>
              <a:rPr lang="en-US" sz="2000" dirty="0" smtClean="0"/>
              <a:t>British </a:t>
            </a:r>
            <a:r>
              <a:rPr lang="en-US" sz="2000" dirty="0"/>
              <a:t>geologists remained in opposing camps until the end of the century, when </a:t>
            </a:r>
            <a:r>
              <a:rPr lang="en-US" sz="2000" dirty="0" smtClean="0"/>
              <a:t>Charles </a:t>
            </a:r>
            <a:r>
              <a:rPr lang="en-US" sz="2000" dirty="0" err="1" smtClean="0"/>
              <a:t>Lapworth's</a:t>
            </a:r>
            <a:r>
              <a:rPr lang="en-US" sz="2000" dirty="0" smtClean="0"/>
              <a:t> </a:t>
            </a:r>
            <a:r>
              <a:rPr lang="en-US" sz="2000" dirty="0"/>
              <a:t>Ordovician System of 1879 was generally accepted as a compromise for the disputed </a:t>
            </a:r>
            <a:r>
              <a:rPr lang="en-US" sz="2000" dirty="0" smtClean="0"/>
              <a:t>strata!</a:t>
            </a:r>
            <a:endParaRPr lang="en-US" sz="2000" dirty="0"/>
          </a:p>
          <a:p>
            <a:endParaRPr lang="en-US" sz="2000" dirty="0"/>
          </a:p>
        </p:txBody>
      </p:sp>
    </p:spTree>
    <p:extLst>
      <p:ext uri="{BB962C8B-B14F-4D97-AF65-F5344CB8AC3E}">
        <p14:creationId xmlns:p14="http://schemas.microsoft.com/office/powerpoint/2010/main" val="986015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5"/>
            <a:ext cx="8229600" cy="1143000"/>
          </a:xfrm>
        </p:spPr>
        <p:txBody>
          <a:bodyPr/>
          <a:lstStyle/>
          <a:p>
            <a:r>
              <a:rPr lang="en-US" dirty="0" smtClean="0"/>
              <a:t>A man of adventure</a:t>
            </a:r>
            <a:endParaRPr lang="en-US" dirty="0"/>
          </a:p>
        </p:txBody>
      </p:sp>
      <p:sp>
        <p:nvSpPr>
          <p:cNvPr id="3" name="Content Placeholder 2"/>
          <p:cNvSpPr>
            <a:spLocks noGrp="1"/>
          </p:cNvSpPr>
          <p:nvPr>
            <p:ph idx="1"/>
          </p:nvPr>
        </p:nvSpPr>
        <p:spPr>
          <a:xfrm>
            <a:off x="389468" y="1146705"/>
            <a:ext cx="8432800" cy="4525963"/>
          </a:xfrm>
        </p:spPr>
        <p:txBody>
          <a:bodyPr/>
          <a:lstStyle/>
          <a:p>
            <a:r>
              <a:rPr lang="en-US" sz="2000" dirty="0" smtClean="0">
                <a:latin typeface="Calibri" charset="0"/>
                <a:ea typeface="Calibri" charset="0"/>
                <a:cs typeface="Calibri" charset="0"/>
              </a:rPr>
              <a:t>Murchison focused his attention on Russia and started to built a network of support from Baron </a:t>
            </a:r>
            <a:r>
              <a:rPr lang="en-US" sz="2000" dirty="0" err="1" smtClean="0">
                <a:latin typeface="Calibri" charset="0"/>
                <a:ea typeface="Calibri" charset="0"/>
                <a:cs typeface="Calibri" charset="0"/>
              </a:rPr>
              <a:t>Brunow</a:t>
            </a:r>
            <a:r>
              <a:rPr lang="en-US" sz="2000" dirty="0" smtClean="0">
                <a:latin typeface="Calibri" charset="0"/>
                <a:ea typeface="Calibri" charset="0"/>
                <a:cs typeface="Calibri" charset="0"/>
              </a:rPr>
              <a:t>, the Russian ambassador in London</a:t>
            </a:r>
          </a:p>
          <a:p>
            <a:r>
              <a:rPr lang="en-US" sz="2000" dirty="0" smtClean="0">
                <a:latin typeface="Calibri" charset="0"/>
                <a:ea typeface="Calibri" charset="0"/>
                <a:cs typeface="Calibri" charset="0"/>
              </a:rPr>
              <a:t>He was very forward thinking in developing a collaborative expedition group - Frenchman Edouard de </a:t>
            </a:r>
            <a:r>
              <a:rPr lang="en-US" sz="2000" dirty="0" err="1" smtClean="0">
                <a:latin typeface="Calibri" charset="0"/>
                <a:ea typeface="Calibri" charset="0"/>
                <a:cs typeface="Calibri" charset="0"/>
              </a:rPr>
              <a:t>Verneil</a:t>
            </a:r>
            <a:r>
              <a:rPr lang="en-US" sz="2000" dirty="0" smtClean="0">
                <a:latin typeface="Calibri" charset="0"/>
                <a:ea typeface="Calibri" charset="0"/>
                <a:cs typeface="Calibri" charset="0"/>
              </a:rPr>
              <a:t>, Estonian Russian, Alexander von </a:t>
            </a:r>
            <a:r>
              <a:rPr lang="en-US" sz="2000" dirty="0" err="1" smtClean="0">
                <a:latin typeface="Calibri" charset="0"/>
                <a:ea typeface="Calibri" charset="0"/>
                <a:cs typeface="Calibri" charset="0"/>
              </a:rPr>
              <a:t>Keyserling</a:t>
            </a:r>
            <a:r>
              <a:rPr lang="en-US" sz="2000" dirty="0" smtClean="0">
                <a:latin typeface="Calibri" charset="0"/>
                <a:ea typeface="Calibri" charset="0"/>
                <a:cs typeface="Calibri" charset="0"/>
              </a:rPr>
              <a:t> and Nikolai </a:t>
            </a:r>
            <a:r>
              <a:rPr lang="en-US" sz="2000" dirty="0" err="1" smtClean="0">
                <a:latin typeface="Calibri" charset="0"/>
                <a:ea typeface="Calibri" charset="0"/>
                <a:cs typeface="Calibri" charset="0"/>
              </a:rPr>
              <a:t>Koksharoff</a:t>
            </a:r>
            <a:r>
              <a:rPr lang="en-US" sz="2000" dirty="0" smtClean="0">
                <a:latin typeface="Calibri" charset="0"/>
                <a:ea typeface="Calibri" charset="0"/>
                <a:cs typeface="Calibri" charset="0"/>
              </a:rPr>
              <a:t> a Russian army officer and mineralogist from the Urals</a:t>
            </a:r>
          </a:p>
          <a:p>
            <a:r>
              <a:rPr lang="en-US" sz="2000" dirty="0" smtClean="0">
                <a:latin typeface="Calibri" charset="0"/>
                <a:ea typeface="Calibri" charset="0"/>
                <a:cs typeface="Calibri" charset="0"/>
              </a:rPr>
              <a:t>In 1840 his initial Russian trip was an officially endorsed international excursion, the second 1841 was </a:t>
            </a:r>
            <a:r>
              <a:rPr lang="en-US" sz="2000" i="1" dirty="0" smtClean="0">
                <a:latin typeface="Calibri" charset="0"/>
                <a:ea typeface="Calibri" charset="0"/>
                <a:cs typeface="Calibri" charset="0"/>
              </a:rPr>
              <a:t>personally</a:t>
            </a:r>
            <a:r>
              <a:rPr lang="en-US" sz="2000" dirty="0" smtClean="0">
                <a:latin typeface="Calibri" charset="0"/>
                <a:ea typeface="Calibri" charset="0"/>
                <a:cs typeface="Calibri" charset="0"/>
              </a:rPr>
              <a:t> sponsored (and financed) by the Czar</a:t>
            </a:r>
          </a:p>
          <a:p>
            <a:r>
              <a:rPr lang="en-US" sz="2000" dirty="0" smtClean="0"/>
              <a:t>On his second trip, the Czar asked him about the state of the School of Mines in St Petersburg: </a:t>
            </a:r>
            <a:r>
              <a:rPr lang="en-US" sz="2000" i="1" dirty="0" smtClean="0"/>
              <a:t>”the system seemed to be excellent; that many of the specimens in mineralogy were unique, and that the geological collection was fast improving”</a:t>
            </a:r>
          </a:p>
          <a:p>
            <a:r>
              <a:rPr lang="en-US" sz="2000" dirty="0" smtClean="0">
                <a:latin typeface="Calibri" charset="0"/>
                <a:ea typeface="Calibri" charset="0"/>
                <a:cs typeface="Calibri" charset="0"/>
              </a:rPr>
              <a:t>Murchison’s intentions were to extend his work on the </a:t>
            </a:r>
            <a:r>
              <a:rPr lang="en-US" sz="2000" dirty="0" err="1" smtClean="0">
                <a:latin typeface="Calibri" charset="0"/>
                <a:ea typeface="Calibri" charset="0"/>
                <a:cs typeface="Calibri" charset="0"/>
              </a:rPr>
              <a:t>Palaeozoic</a:t>
            </a:r>
            <a:r>
              <a:rPr lang="en-US" sz="2000" dirty="0" smtClean="0">
                <a:latin typeface="Calibri" charset="0"/>
                <a:ea typeface="Calibri" charset="0"/>
                <a:cs typeface="Calibri" charset="0"/>
              </a:rPr>
              <a:t> into the limits of Europe, the Russian authorities also wished to understand the state of the empire and its resources to the northeast</a:t>
            </a:r>
          </a:p>
        </p:txBody>
      </p:sp>
    </p:spTree>
    <p:extLst>
      <p:ext uri="{BB962C8B-B14F-4D97-AF65-F5344CB8AC3E}">
        <p14:creationId xmlns:p14="http://schemas.microsoft.com/office/powerpoint/2010/main" val="1335219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Murchison’s Urals</a:t>
            </a:r>
            <a:endParaRPr lang="en-US" dirty="0"/>
          </a:p>
        </p:txBody>
      </p:sp>
      <p:sp>
        <p:nvSpPr>
          <p:cNvPr id="3" name="Content Placeholder 2"/>
          <p:cNvSpPr>
            <a:spLocks noGrp="1"/>
          </p:cNvSpPr>
          <p:nvPr>
            <p:ph idx="1"/>
          </p:nvPr>
        </p:nvSpPr>
        <p:spPr>
          <a:xfrm>
            <a:off x="457200" y="1417638"/>
            <a:ext cx="8229600" cy="4512997"/>
          </a:xfrm>
        </p:spPr>
        <p:txBody>
          <a:bodyPr>
            <a:noAutofit/>
          </a:bodyPr>
          <a:lstStyle/>
          <a:p>
            <a:pPr fontAlgn="base"/>
            <a:r>
              <a:rPr lang="en-US" sz="2000" dirty="0" smtClean="0"/>
              <a:t>In 1845 Murchison and his European collaborators produced a map of Russia for the Russian Imperial Court which included Russia up to and including the Urals</a:t>
            </a:r>
          </a:p>
          <a:p>
            <a:pPr fontAlgn="base"/>
            <a:r>
              <a:rPr lang="en-US" sz="2000" dirty="0" smtClean="0"/>
              <a:t>On the map, the geology of the Urals is identifiable to modern eyes and Murchison confirmed the rocks largely fitted into his Silurian system</a:t>
            </a:r>
            <a:endParaRPr lang="en-US" sz="2000" dirty="0"/>
          </a:p>
          <a:p>
            <a:r>
              <a:rPr lang="en-US" sz="2000" dirty="0" smtClean="0"/>
              <a:t>Murchison travelled up through the Urals and undertook a series of geological traverses</a:t>
            </a:r>
          </a:p>
          <a:p>
            <a:r>
              <a:rPr lang="en-US" sz="2000" dirty="0" smtClean="0"/>
              <a:t>He documented many of the important ore deposits that were known at that time including the giant iron deposits of Magnitogorsk and copper deposits</a:t>
            </a:r>
          </a:p>
          <a:p>
            <a:r>
              <a:rPr lang="en-US" sz="2000" dirty="0" smtClean="0"/>
              <a:t>He named the youngest </a:t>
            </a:r>
            <a:r>
              <a:rPr lang="en-US" sz="2000" dirty="0" err="1" smtClean="0"/>
              <a:t>Palaeozoic</a:t>
            </a:r>
            <a:r>
              <a:rPr lang="en-US" sz="2000" dirty="0" smtClean="0"/>
              <a:t> system, the Permian, after the city of Perm</a:t>
            </a:r>
            <a:endParaRPr lang="en-US" sz="2000" dirty="0"/>
          </a:p>
        </p:txBody>
      </p:sp>
    </p:spTree>
    <p:extLst>
      <p:ext uri="{BB962C8B-B14F-4D97-AF65-F5344CB8AC3E}">
        <p14:creationId xmlns:p14="http://schemas.microsoft.com/office/powerpoint/2010/main" val="1980688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9932" y="1065741"/>
            <a:ext cx="6841067" cy="5130800"/>
          </a:xfrm>
          <a:prstGeom prst="rect">
            <a:avLst/>
          </a:prstGeom>
        </p:spPr>
      </p:pic>
      <p:sp>
        <p:nvSpPr>
          <p:cNvPr id="3" name="TextBox 2"/>
          <p:cNvSpPr txBox="1"/>
          <p:nvPr/>
        </p:nvSpPr>
        <p:spPr>
          <a:xfrm>
            <a:off x="351366" y="6248400"/>
            <a:ext cx="8475133" cy="400110"/>
          </a:xfrm>
          <a:prstGeom prst="rect">
            <a:avLst/>
          </a:prstGeom>
          <a:noFill/>
        </p:spPr>
        <p:txBody>
          <a:bodyPr wrap="square" rtlCol="0">
            <a:spAutoFit/>
          </a:bodyPr>
          <a:lstStyle/>
          <a:p>
            <a:pPr marL="342900" indent="-342900" algn="ctr">
              <a:buFont typeface="Arial" charset="0"/>
              <a:buChar char="•"/>
            </a:pPr>
            <a:r>
              <a:rPr lang="en-US" sz="2000" dirty="0">
                <a:latin typeface="Calibri" charset="0"/>
                <a:ea typeface="Calibri" charset="0"/>
                <a:cs typeface="Calibri" charset="0"/>
              </a:rPr>
              <a:t>A memorial tablet </a:t>
            </a:r>
            <a:r>
              <a:rPr lang="en-US" sz="2000" dirty="0" smtClean="0">
                <a:latin typeface="Calibri" charset="0"/>
                <a:ea typeface="Calibri" charset="0"/>
                <a:cs typeface="Calibri" charset="0"/>
              </a:rPr>
              <a:t>was erected in 2005 in </a:t>
            </a:r>
            <a:r>
              <a:rPr lang="en-US" sz="2000" dirty="0">
                <a:latin typeface="Calibri" charset="0"/>
                <a:ea typeface="Calibri" charset="0"/>
                <a:cs typeface="Calibri" charset="0"/>
              </a:rPr>
              <a:t>front of School #9 </a:t>
            </a:r>
            <a:r>
              <a:rPr lang="en-US" sz="2000" dirty="0" smtClean="0">
                <a:latin typeface="Calibri" charset="0"/>
                <a:ea typeface="Calibri" charset="0"/>
                <a:cs typeface="Calibri" charset="0"/>
              </a:rPr>
              <a:t>in Perm</a:t>
            </a:r>
            <a:endParaRPr lang="en-US" sz="2000" dirty="0">
              <a:latin typeface="Calibri" charset="0"/>
              <a:ea typeface="Calibri" charset="0"/>
              <a:cs typeface="Calibri" charset="0"/>
            </a:endParaRPr>
          </a:p>
        </p:txBody>
      </p:sp>
      <p:sp>
        <p:nvSpPr>
          <p:cNvPr id="4" name="TextBox 3"/>
          <p:cNvSpPr txBox="1"/>
          <p:nvPr/>
        </p:nvSpPr>
        <p:spPr>
          <a:xfrm>
            <a:off x="1269999" y="5246751"/>
            <a:ext cx="6731000" cy="923330"/>
          </a:xfrm>
          <a:prstGeom prst="rect">
            <a:avLst/>
          </a:prstGeom>
          <a:noFill/>
        </p:spPr>
        <p:txBody>
          <a:bodyPr wrap="square" rtlCol="0">
            <a:spAutoFit/>
          </a:bodyPr>
          <a:lstStyle/>
          <a:p>
            <a:r>
              <a:rPr lang="en-US" i="1" dirty="0" smtClean="0">
                <a:solidFill>
                  <a:schemeClr val="bg1"/>
                </a:solidFill>
                <a:latin typeface="Calibri" charset="0"/>
                <a:ea typeface="Calibri" charset="0"/>
                <a:cs typeface="Calibri" charset="0"/>
              </a:rPr>
              <a:t>“To </a:t>
            </a:r>
            <a:r>
              <a:rPr lang="en-US" i="1" dirty="0">
                <a:solidFill>
                  <a:schemeClr val="bg1"/>
                </a:solidFill>
                <a:latin typeface="Calibri" charset="0"/>
                <a:ea typeface="Calibri" charset="0"/>
                <a:cs typeface="Calibri" charset="0"/>
              </a:rPr>
              <a:t>Roderick </a:t>
            </a:r>
            <a:r>
              <a:rPr lang="en-US" i="1" dirty="0" err="1">
                <a:solidFill>
                  <a:schemeClr val="bg1"/>
                </a:solidFill>
                <a:latin typeface="Calibri" charset="0"/>
                <a:ea typeface="Calibri" charset="0"/>
                <a:cs typeface="Calibri" charset="0"/>
              </a:rPr>
              <a:t>Impey</a:t>
            </a:r>
            <a:r>
              <a:rPr lang="en-US" i="1" dirty="0">
                <a:solidFill>
                  <a:schemeClr val="bg1"/>
                </a:solidFill>
                <a:latin typeface="Calibri" charset="0"/>
                <a:ea typeface="Calibri" charset="0"/>
                <a:cs typeface="Calibri" charset="0"/>
              </a:rPr>
              <a:t> Murchison, Scottish geologist, explorer of Perm </a:t>
            </a:r>
            <a:r>
              <a:rPr lang="en-US" i="1" dirty="0" err="1">
                <a:solidFill>
                  <a:schemeClr val="bg1"/>
                </a:solidFill>
                <a:latin typeface="Calibri" charset="0"/>
                <a:ea typeface="Calibri" charset="0"/>
                <a:cs typeface="Calibri" charset="0"/>
              </a:rPr>
              <a:t>Krai</a:t>
            </a:r>
            <a:r>
              <a:rPr lang="en-US" i="1" dirty="0">
                <a:solidFill>
                  <a:schemeClr val="bg1"/>
                </a:solidFill>
                <a:latin typeface="Calibri" charset="0"/>
                <a:ea typeface="Calibri" charset="0"/>
                <a:cs typeface="Calibri" charset="0"/>
              </a:rPr>
              <a:t>, who gives to the last period of the </a:t>
            </a:r>
            <a:r>
              <a:rPr lang="en-US" i="1" dirty="0" err="1">
                <a:solidFill>
                  <a:schemeClr val="bg1"/>
                </a:solidFill>
                <a:latin typeface="Calibri" charset="0"/>
                <a:ea typeface="Calibri" charset="0"/>
                <a:cs typeface="Calibri" charset="0"/>
              </a:rPr>
              <a:t>Palaeozoic</a:t>
            </a:r>
            <a:r>
              <a:rPr lang="en-US" i="1" dirty="0">
                <a:solidFill>
                  <a:schemeClr val="bg1"/>
                </a:solidFill>
                <a:latin typeface="Calibri" charset="0"/>
                <a:ea typeface="Calibri" charset="0"/>
                <a:cs typeface="Calibri" charset="0"/>
              </a:rPr>
              <a:t> era the name of </a:t>
            </a:r>
            <a:r>
              <a:rPr lang="en-US" i="1" dirty="0" smtClean="0">
                <a:solidFill>
                  <a:schemeClr val="bg1"/>
                </a:solidFill>
                <a:latin typeface="Calibri" charset="0"/>
                <a:ea typeface="Calibri" charset="0"/>
                <a:cs typeface="Calibri" charset="0"/>
              </a:rPr>
              <a:t>Permian”</a:t>
            </a:r>
            <a:endParaRPr lang="en-US" dirty="0">
              <a:solidFill>
                <a:schemeClr val="bg1"/>
              </a:solidFill>
              <a:latin typeface="Calibri" charset="0"/>
              <a:ea typeface="Calibri" charset="0"/>
              <a:cs typeface="Calibri" charset="0"/>
            </a:endParaRPr>
          </a:p>
        </p:txBody>
      </p:sp>
      <p:sp>
        <p:nvSpPr>
          <p:cNvPr id="5" name="Title 1"/>
          <p:cNvSpPr txBox="1">
            <a:spLocks/>
          </p:cNvSpPr>
          <p:nvPr/>
        </p:nvSpPr>
        <p:spPr>
          <a:xfrm>
            <a:off x="457200" y="274638"/>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mtClean="0"/>
              <a:t>Murchison’s Urals</a:t>
            </a:r>
            <a:endParaRPr lang="en-US" dirty="0"/>
          </a:p>
        </p:txBody>
      </p:sp>
    </p:spTree>
    <p:extLst>
      <p:ext uri="{BB962C8B-B14F-4D97-AF65-F5344CB8AC3E}">
        <p14:creationId xmlns:p14="http://schemas.microsoft.com/office/powerpoint/2010/main" val="1985525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33181</TotalTime>
  <Words>1365</Words>
  <Application>Microsoft Macintosh PowerPoint</Application>
  <PresentationFormat>On-screen Show (4:3)</PresentationFormat>
  <Paragraphs>96</Paragraphs>
  <Slides>26</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Mangal</vt:lpstr>
      <vt:lpstr>MS PGothic</vt:lpstr>
      <vt:lpstr>ＭＳ Ｐゴシック</vt:lpstr>
      <vt:lpstr>Arial</vt:lpstr>
      <vt:lpstr>Calibri</vt:lpstr>
      <vt:lpstr>Times New Roman</vt:lpstr>
      <vt:lpstr>Office Theme</vt:lpstr>
      <vt:lpstr>CorelPhotoPaint.Image.11</vt:lpstr>
      <vt:lpstr>In the footsteps of Murchison: British geologists in the Urals  Professor Richard Herrington Head of Earth Sciences, NHM London</vt:lpstr>
      <vt:lpstr>Sir Roderick Impey Murchison KCB DCL FRS FRSE FLS PRGS PBA MRIA</vt:lpstr>
      <vt:lpstr>Sir Roderick Impey Murchison KCB DCL FRS FRSE FLS PRGS PBA MRIA</vt:lpstr>
      <vt:lpstr>A man of great ambition..</vt:lpstr>
      <vt:lpstr>A man of influence</vt:lpstr>
      <vt:lpstr>A man of science</vt:lpstr>
      <vt:lpstr>A man of adventure</vt:lpstr>
      <vt:lpstr>Murchison’s Urals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British business followed…..</vt:lpstr>
      <vt:lpstr>PowerPoint Presentation</vt:lpstr>
      <vt:lpstr>PowerPoint Presentation</vt:lpstr>
      <vt:lpstr>NHM involvement since 1995</vt:lpstr>
      <vt:lpstr>PowerPoint Presentation</vt:lpstr>
      <vt:lpstr>New ore deposit framework</vt:lpstr>
      <vt:lpstr>Correlations across the Urals</vt:lpstr>
      <vt:lpstr>PowerPoint Presentation</vt:lpstr>
      <vt:lpstr>PowerPoint Presentation</vt:lpstr>
      <vt:lpstr>PowerPoint Presentation</vt:lpstr>
    </vt:vector>
  </TitlesOfParts>
  <Company>NHM</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Owens</dc:creator>
  <cp:lastModifiedBy>Richard Herrington</cp:lastModifiedBy>
  <cp:revision>1055</cp:revision>
  <cp:lastPrinted>2017-10-24T16:11:27Z</cp:lastPrinted>
  <dcterms:created xsi:type="dcterms:W3CDTF">2012-04-25T08:16:01Z</dcterms:created>
  <dcterms:modified xsi:type="dcterms:W3CDTF">2017-10-27T06:03:41Z</dcterms:modified>
</cp:coreProperties>
</file>